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3"/>
  </p:notesMasterIdLst>
  <p:sldIdLst>
    <p:sldId id="256" r:id="rId5"/>
    <p:sldId id="288" r:id="rId6"/>
    <p:sldId id="294" r:id="rId7"/>
    <p:sldId id="257" r:id="rId8"/>
    <p:sldId id="258" r:id="rId9"/>
    <p:sldId id="260" r:id="rId10"/>
    <p:sldId id="293" r:id="rId11"/>
    <p:sldId id="261" r:id="rId12"/>
    <p:sldId id="262" r:id="rId13"/>
    <p:sldId id="263" r:id="rId14"/>
    <p:sldId id="264" r:id="rId15"/>
    <p:sldId id="265" r:id="rId16"/>
    <p:sldId id="266" r:id="rId17"/>
    <p:sldId id="326" r:id="rId18"/>
    <p:sldId id="282" r:id="rId19"/>
    <p:sldId id="283" r:id="rId20"/>
    <p:sldId id="295" r:id="rId21"/>
    <p:sldId id="269" r:id="rId22"/>
    <p:sldId id="285" r:id="rId23"/>
    <p:sldId id="286" r:id="rId24"/>
    <p:sldId id="284" r:id="rId25"/>
    <p:sldId id="313" r:id="rId26"/>
    <p:sldId id="312" r:id="rId27"/>
    <p:sldId id="314" r:id="rId28"/>
    <p:sldId id="318" r:id="rId29"/>
    <p:sldId id="319" r:id="rId30"/>
    <p:sldId id="273" r:id="rId31"/>
    <p:sldId id="320" r:id="rId32"/>
    <p:sldId id="321" r:id="rId33"/>
    <p:sldId id="296" r:id="rId34"/>
    <p:sldId id="323" r:id="rId35"/>
    <p:sldId id="289" r:id="rId36"/>
    <p:sldId id="291" r:id="rId37"/>
    <p:sldId id="287" r:id="rId38"/>
    <p:sldId id="276" r:id="rId39"/>
    <p:sldId id="324" r:id="rId40"/>
    <p:sldId id="279" r:id="rId41"/>
    <p:sldId id="278" r:id="rId4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F8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2A5C"/>
        </a:fontRef>
        <a:srgbClr val="002A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BCC"/>
          </a:solidFill>
        </a:fill>
      </a:tcStyle>
    </a:wholeTbl>
    <a:band2H>
      <a:tcTxStyle/>
      <a:tcStyle>
        <a:tcBdr/>
        <a:fill>
          <a:solidFill>
            <a:srgbClr val="FA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2A5C"/>
        </a:fontRef>
        <a:srgbClr val="002A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E0F1"/>
          </a:solidFill>
        </a:fill>
      </a:tcStyle>
    </a:wholeTbl>
    <a:band2H>
      <a:tcTxStyle/>
      <a:tcStyle>
        <a:tcBdr/>
        <a:fill>
          <a:solidFill>
            <a:srgbClr val="ECF0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2A5C"/>
        </a:fontRef>
        <a:srgbClr val="002A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F5ED"/>
          </a:solidFill>
        </a:fill>
      </a:tcStyle>
    </a:wholeTbl>
    <a:band2H>
      <a:tcTxStyle/>
      <a:tcStyle>
        <a:tcBdr/>
        <a:fill>
          <a:solidFill>
            <a:srgbClr val="F8FAF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2A5C"/>
        </a:fontRef>
        <a:srgbClr val="002A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2A5C"/>
        </a:fontRef>
        <a:srgbClr val="002A5C"/>
      </a:tcTxStyle>
      <a:tcStyle>
        <a:tcBdr>
          <a:left>
            <a:ln w="12700" cap="flat">
              <a:noFill/>
              <a:miter lim="400000"/>
            </a:ln>
          </a:left>
          <a:right>
            <a:ln w="12700" cap="flat">
              <a:noFill/>
              <a:miter lim="400000"/>
            </a:ln>
          </a:right>
          <a:top>
            <a:ln w="50800" cap="flat">
              <a:solidFill>
                <a:srgbClr val="002A5C"/>
              </a:solidFill>
              <a:prstDash val="solid"/>
              <a:round/>
            </a:ln>
          </a:top>
          <a:bottom>
            <a:ln w="25400" cap="flat">
              <a:solidFill>
                <a:srgbClr val="002A5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2A5C"/>
              </a:solidFill>
              <a:prstDash val="solid"/>
              <a:round/>
            </a:ln>
          </a:top>
          <a:bottom>
            <a:ln w="25400" cap="flat">
              <a:solidFill>
                <a:srgbClr val="002A5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2A5C"/>
        </a:fontRef>
        <a:srgbClr val="002A5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1"/>
          </a:solidFill>
        </a:fill>
      </a:tcStyle>
    </a:wholeTbl>
    <a:band2H>
      <a:tcTxStyle/>
      <a:tcStyle>
        <a:tcBdr/>
        <a:fill>
          <a:solidFill>
            <a:srgbClr val="E6E7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2A5C"/>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2A5C"/>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2A5C"/>
          </a:solidFill>
        </a:fill>
      </a:tcStyle>
    </a:firstRow>
  </a:tblStyle>
  <a:tblStyle styleId="{2708684C-4D16-4618-839F-0558EEFCDFE6}" styleName="">
    <a:tblBg/>
    <a:wholeTbl>
      <a:tcTxStyle b="off" i="off">
        <a:fontRef idx="major">
          <a:srgbClr val="002A5C"/>
        </a:fontRef>
        <a:srgbClr val="002A5C"/>
      </a:tcTxStyle>
      <a:tcStyle>
        <a:tcBdr>
          <a:left>
            <a:ln w="12700" cap="flat">
              <a:solidFill>
                <a:srgbClr val="002A5C"/>
              </a:solidFill>
              <a:prstDash val="solid"/>
              <a:round/>
            </a:ln>
          </a:left>
          <a:right>
            <a:ln w="12700" cap="flat">
              <a:solidFill>
                <a:srgbClr val="002A5C"/>
              </a:solidFill>
              <a:prstDash val="solid"/>
              <a:round/>
            </a:ln>
          </a:right>
          <a:top>
            <a:ln w="12700" cap="flat">
              <a:solidFill>
                <a:srgbClr val="002A5C"/>
              </a:solidFill>
              <a:prstDash val="solid"/>
              <a:round/>
            </a:ln>
          </a:top>
          <a:bottom>
            <a:ln w="12700" cap="flat">
              <a:solidFill>
                <a:srgbClr val="002A5C"/>
              </a:solidFill>
              <a:prstDash val="solid"/>
              <a:round/>
            </a:ln>
          </a:bottom>
          <a:insideH>
            <a:ln w="12700" cap="flat">
              <a:solidFill>
                <a:srgbClr val="002A5C"/>
              </a:solidFill>
              <a:prstDash val="solid"/>
              <a:round/>
            </a:ln>
          </a:insideH>
          <a:insideV>
            <a:ln w="12700" cap="flat">
              <a:solidFill>
                <a:srgbClr val="002A5C"/>
              </a:solidFill>
              <a:prstDash val="solid"/>
              <a:round/>
            </a:ln>
          </a:insideV>
        </a:tcBdr>
        <a:fill>
          <a:solidFill>
            <a:srgbClr val="002A5C">
              <a:alpha val="20000"/>
            </a:srgbClr>
          </a:solidFill>
        </a:fill>
      </a:tcStyle>
    </a:wholeTbl>
    <a:band2H>
      <a:tcTxStyle/>
      <a:tcStyle>
        <a:tcBdr/>
        <a:fill>
          <a:solidFill>
            <a:srgbClr val="FFFFFF"/>
          </a:solidFill>
        </a:fill>
      </a:tcStyle>
    </a:band2H>
    <a:firstCol>
      <a:tcTxStyle b="on" i="off">
        <a:fontRef idx="major">
          <a:srgbClr val="002A5C"/>
        </a:fontRef>
        <a:srgbClr val="002A5C"/>
      </a:tcTxStyle>
      <a:tcStyle>
        <a:tcBdr>
          <a:left>
            <a:ln w="12700" cap="flat">
              <a:solidFill>
                <a:srgbClr val="002A5C"/>
              </a:solidFill>
              <a:prstDash val="solid"/>
              <a:round/>
            </a:ln>
          </a:left>
          <a:right>
            <a:ln w="12700" cap="flat">
              <a:solidFill>
                <a:srgbClr val="002A5C"/>
              </a:solidFill>
              <a:prstDash val="solid"/>
              <a:round/>
            </a:ln>
          </a:right>
          <a:top>
            <a:ln w="12700" cap="flat">
              <a:solidFill>
                <a:srgbClr val="002A5C"/>
              </a:solidFill>
              <a:prstDash val="solid"/>
              <a:round/>
            </a:ln>
          </a:top>
          <a:bottom>
            <a:ln w="12700" cap="flat">
              <a:solidFill>
                <a:srgbClr val="002A5C"/>
              </a:solidFill>
              <a:prstDash val="solid"/>
              <a:round/>
            </a:ln>
          </a:bottom>
          <a:insideH>
            <a:ln w="12700" cap="flat">
              <a:solidFill>
                <a:srgbClr val="002A5C"/>
              </a:solidFill>
              <a:prstDash val="solid"/>
              <a:round/>
            </a:ln>
          </a:insideH>
          <a:insideV>
            <a:ln w="12700" cap="flat">
              <a:solidFill>
                <a:srgbClr val="002A5C"/>
              </a:solidFill>
              <a:prstDash val="solid"/>
              <a:round/>
            </a:ln>
          </a:insideV>
        </a:tcBdr>
        <a:fill>
          <a:solidFill>
            <a:srgbClr val="002A5C">
              <a:alpha val="20000"/>
            </a:srgbClr>
          </a:solidFill>
        </a:fill>
      </a:tcStyle>
    </a:firstCol>
    <a:lastRow>
      <a:tcTxStyle b="on" i="off">
        <a:fontRef idx="major">
          <a:srgbClr val="002A5C"/>
        </a:fontRef>
        <a:srgbClr val="002A5C"/>
      </a:tcTxStyle>
      <a:tcStyle>
        <a:tcBdr>
          <a:left>
            <a:ln w="12700" cap="flat">
              <a:solidFill>
                <a:srgbClr val="002A5C"/>
              </a:solidFill>
              <a:prstDash val="solid"/>
              <a:round/>
            </a:ln>
          </a:left>
          <a:right>
            <a:ln w="12700" cap="flat">
              <a:solidFill>
                <a:srgbClr val="002A5C"/>
              </a:solidFill>
              <a:prstDash val="solid"/>
              <a:round/>
            </a:ln>
          </a:right>
          <a:top>
            <a:ln w="50800" cap="flat">
              <a:solidFill>
                <a:srgbClr val="002A5C"/>
              </a:solidFill>
              <a:prstDash val="solid"/>
              <a:round/>
            </a:ln>
          </a:top>
          <a:bottom>
            <a:ln w="12700" cap="flat">
              <a:solidFill>
                <a:srgbClr val="002A5C"/>
              </a:solidFill>
              <a:prstDash val="solid"/>
              <a:round/>
            </a:ln>
          </a:bottom>
          <a:insideH>
            <a:ln w="12700" cap="flat">
              <a:solidFill>
                <a:srgbClr val="002A5C"/>
              </a:solidFill>
              <a:prstDash val="solid"/>
              <a:round/>
            </a:ln>
          </a:insideH>
          <a:insideV>
            <a:ln w="12700" cap="flat">
              <a:solidFill>
                <a:srgbClr val="002A5C"/>
              </a:solidFill>
              <a:prstDash val="solid"/>
              <a:round/>
            </a:ln>
          </a:insideV>
        </a:tcBdr>
        <a:fill>
          <a:noFill/>
        </a:fill>
      </a:tcStyle>
    </a:lastRow>
    <a:firstRow>
      <a:tcTxStyle b="on" i="off">
        <a:fontRef idx="major">
          <a:srgbClr val="002A5C"/>
        </a:fontRef>
        <a:srgbClr val="002A5C"/>
      </a:tcTxStyle>
      <a:tcStyle>
        <a:tcBdr>
          <a:left>
            <a:ln w="12700" cap="flat">
              <a:solidFill>
                <a:srgbClr val="002A5C"/>
              </a:solidFill>
              <a:prstDash val="solid"/>
              <a:round/>
            </a:ln>
          </a:left>
          <a:right>
            <a:ln w="12700" cap="flat">
              <a:solidFill>
                <a:srgbClr val="002A5C"/>
              </a:solidFill>
              <a:prstDash val="solid"/>
              <a:round/>
            </a:ln>
          </a:right>
          <a:top>
            <a:ln w="12700" cap="flat">
              <a:solidFill>
                <a:srgbClr val="002A5C"/>
              </a:solidFill>
              <a:prstDash val="solid"/>
              <a:round/>
            </a:ln>
          </a:top>
          <a:bottom>
            <a:ln w="25400" cap="flat">
              <a:solidFill>
                <a:srgbClr val="002A5C"/>
              </a:solidFill>
              <a:prstDash val="solid"/>
              <a:round/>
            </a:ln>
          </a:bottom>
          <a:insideH>
            <a:ln w="12700" cap="flat">
              <a:solidFill>
                <a:srgbClr val="002A5C"/>
              </a:solidFill>
              <a:prstDash val="solid"/>
              <a:round/>
            </a:ln>
          </a:insideH>
          <a:insideV>
            <a:ln w="12700" cap="flat">
              <a:solidFill>
                <a:srgbClr val="002A5C"/>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81" autoAdjust="0"/>
    <p:restoredTop sz="61868" autoAdjust="0"/>
  </p:normalViewPr>
  <p:slideViewPr>
    <p:cSldViewPr>
      <p:cViewPr varScale="1">
        <p:scale>
          <a:sx n="58" d="100"/>
          <a:sy n="58" d="100"/>
        </p:scale>
        <p:origin x="294" y="60"/>
      </p:cViewPr>
      <p:guideLst>
        <p:guide orient="horz" pos="2160"/>
        <p:guide pos="2880"/>
      </p:guideLst>
    </p:cSldViewPr>
  </p:slideViewPr>
  <p:outlineViewPr>
    <p:cViewPr>
      <p:scale>
        <a:sx n="33" d="100"/>
        <a:sy n="33" d="100"/>
      </p:scale>
      <p:origin x="0" y="-888"/>
    </p:cViewPr>
  </p:outlineViewPr>
  <p:notesTextViewPr>
    <p:cViewPr>
      <p:scale>
        <a:sx n="100" d="100"/>
        <a:sy n="100" d="100"/>
      </p:scale>
      <p:origin x="0" y="0"/>
    </p:cViewPr>
  </p:notesTextViewPr>
  <p:notesViewPr>
    <p:cSldViewPr>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xfrm>
            <a:off x="1143000" y="685800"/>
            <a:ext cx="4572000" cy="3429000"/>
          </a:xfrm>
          <a:prstGeom prst="rect">
            <a:avLst/>
          </a:prstGeom>
        </p:spPr>
        <p:txBody>
          <a:bodyPr/>
          <a:lstStyle/>
          <a:p>
            <a:endParaRPr/>
          </a:p>
        </p:txBody>
      </p:sp>
      <p:sp>
        <p:nvSpPr>
          <p:cNvPr id="290" name="Shape 29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29751241"/>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Work-life balance:</a:t>
            </a:r>
            <a:r>
              <a:rPr lang="en-US" baseline="0" dirty="0"/>
              <a:t> the authors state that this is generally a laudable concept, but suggest that it is becoming a preoccupation; the authors also suggest that it is one of the main reasons that medicine is becoming a “job” rather than a “career” </a:t>
            </a:r>
          </a:p>
          <a:p>
            <a:endParaRPr lang="en-US" baseline="0" dirty="0"/>
          </a:p>
          <a:p>
            <a:r>
              <a:rPr lang="en-US" dirty="0"/>
              <a:t>Difficult patient</a:t>
            </a:r>
            <a:r>
              <a:rPr lang="en-US" baseline="0" dirty="0"/>
              <a:t> concept: this refers, for example, to a patient who is </a:t>
            </a:r>
            <a:r>
              <a:rPr lang="en-US" sz="1200" b="0" i="0" kern="1200" dirty="0">
                <a:solidFill>
                  <a:schemeClr val="tx1"/>
                </a:solidFill>
                <a:effectLst/>
                <a:latin typeface="+mj-lt"/>
                <a:ea typeface="+mj-ea"/>
                <a:cs typeface="+mj-cs"/>
                <a:sym typeface="Calibri"/>
              </a:rPr>
              <a:t>angry, or emotionally needy, or just asks too many and too difficult questions; when teachers use this labeling, it serves</a:t>
            </a:r>
            <a:r>
              <a:rPr lang="en-US" sz="1200" b="0" i="0" kern="1200" baseline="0" dirty="0">
                <a:solidFill>
                  <a:schemeClr val="tx1"/>
                </a:solidFill>
                <a:effectLst/>
                <a:latin typeface="+mj-lt"/>
                <a:ea typeface="+mj-ea"/>
                <a:cs typeface="+mj-cs"/>
                <a:sym typeface="Calibri"/>
              </a:rPr>
              <a:t> to encourage avoidance of such patients when these are the patients that generally need </a:t>
            </a:r>
            <a:r>
              <a:rPr lang="en-US" sz="1200" b="0" i="0" kern="1200" dirty="0">
                <a:solidFill>
                  <a:schemeClr val="tx1"/>
                </a:solidFill>
                <a:effectLst/>
                <a:latin typeface="+mj-lt"/>
                <a:ea typeface="+mj-ea"/>
                <a:cs typeface="+mj-cs"/>
                <a:sym typeface="Calibri"/>
              </a:rPr>
              <a:t>more time, attention and compassion</a:t>
            </a:r>
          </a:p>
          <a:p>
            <a:endParaRPr lang="en-US" sz="1200" b="0" i="0" kern="1200" dirty="0">
              <a:solidFill>
                <a:schemeClr val="tx1"/>
              </a:solidFill>
              <a:effectLst/>
              <a:latin typeface="+mj-lt"/>
              <a:ea typeface="+mj-ea"/>
              <a:cs typeface="+mj-cs"/>
              <a:sym typeface="Calibri"/>
            </a:endParaRPr>
          </a:p>
          <a:p>
            <a:r>
              <a:rPr lang="en-US" sz="1200" b="0" i="0" kern="1200" dirty="0">
                <a:solidFill>
                  <a:schemeClr val="tx1"/>
                </a:solidFill>
                <a:effectLst/>
                <a:latin typeface="+mj-lt"/>
                <a:ea typeface="+mj-ea"/>
                <a:cs typeface="+mj-cs"/>
                <a:sym typeface="Calibri"/>
              </a:rPr>
              <a:t>Negative</a:t>
            </a:r>
            <a:r>
              <a:rPr lang="en-US" sz="1200" b="0" i="0" kern="1200" baseline="0" dirty="0">
                <a:solidFill>
                  <a:schemeClr val="tx1"/>
                </a:solidFill>
                <a:effectLst/>
                <a:latin typeface="+mj-lt"/>
                <a:ea typeface="+mj-ea"/>
                <a:cs typeface="+mj-cs"/>
                <a:sym typeface="Calibri"/>
              </a:rPr>
              <a:t> aspects of “evidence-based medicine”: t</a:t>
            </a:r>
            <a:r>
              <a:rPr lang="en-US" sz="1200" b="0" i="0" kern="1200" dirty="0">
                <a:solidFill>
                  <a:schemeClr val="tx1"/>
                </a:solidFill>
                <a:effectLst/>
                <a:latin typeface="+mj-lt"/>
                <a:ea typeface="+mj-ea"/>
                <a:cs typeface="+mj-cs"/>
                <a:sym typeface="Calibri"/>
              </a:rPr>
              <a:t>he overzealous emphasis of this otherwise positive concept can result in the delivery of culturally and personally suboptimal care for that individual patient;</a:t>
            </a:r>
            <a:r>
              <a:rPr lang="en-US" sz="1200" b="0" i="0" kern="1200" baseline="0" dirty="0">
                <a:solidFill>
                  <a:schemeClr val="tx1"/>
                </a:solidFill>
                <a:effectLst/>
                <a:latin typeface="+mj-lt"/>
                <a:ea typeface="+mj-ea"/>
                <a:cs typeface="+mj-cs"/>
                <a:sym typeface="Calibri"/>
              </a:rPr>
              <a:t> c</a:t>
            </a:r>
            <a:r>
              <a:rPr lang="en-US" sz="1200" b="0" i="0" kern="1200" dirty="0">
                <a:solidFill>
                  <a:schemeClr val="tx1"/>
                </a:solidFill>
                <a:effectLst/>
                <a:latin typeface="+mj-lt"/>
                <a:ea typeface="+mj-ea"/>
                <a:cs typeface="+mj-cs"/>
                <a:sym typeface="Calibri"/>
              </a:rPr>
              <a:t>linical decisions in a patient-problem </a:t>
            </a:r>
            <a:r>
              <a:rPr lang="en-US" sz="1200" b="0" i="0" kern="1200" dirty="0" err="1">
                <a:solidFill>
                  <a:schemeClr val="tx1"/>
                </a:solidFill>
                <a:effectLst/>
                <a:latin typeface="+mj-lt"/>
                <a:ea typeface="+mj-ea"/>
                <a:cs typeface="+mj-cs"/>
                <a:sym typeface="Calibri"/>
              </a:rPr>
              <a:t>centreed</a:t>
            </a:r>
            <a:r>
              <a:rPr lang="en-US" sz="1200" b="0" i="0" kern="1200" dirty="0">
                <a:solidFill>
                  <a:schemeClr val="tx1"/>
                </a:solidFill>
                <a:effectLst/>
                <a:latin typeface="+mj-lt"/>
                <a:ea typeface="+mj-ea"/>
                <a:cs typeface="+mj-cs"/>
                <a:sym typeface="Calibri"/>
              </a:rPr>
              <a:t> approach require evidence, knowledge, intuition, clinical experience and an understanding of organizational influences; the cognitive critical decision and reasoning processes of senior faculty must be analyzed and demonstrated for students and residents at the bedside and/or in all educational activities;</a:t>
            </a:r>
            <a:r>
              <a:rPr lang="en-US" sz="1200" b="0" i="0" kern="1200" baseline="0" dirty="0">
                <a:solidFill>
                  <a:schemeClr val="tx1"/>
                </a:solidFill>
                <a:effectLst/>
                <a:latin typeface="+mj-lt"/>
                <a:ea typeface="+mj-ea"/>
                <a:cs typeface="+mj-cs"/>
                <a:sym typeface="Calibri"/>
              </a:rPr>
              <a:t> learners </a:t>
            </a:r>
            <a:r>
              <a:rPr lang="en-US" sz="1200" b="0" i="0" kern="1200" dirty="0">
                <a:solidFill>
                  <a:schemeClr val="tx1"/>
                </a:solidFill>
                <a:effectLst/>
                <a:latin typeface="+mj-lt"/>
                <a:ea typeface="+mj-ea"/>
                <a:cs typeface="+mj-cs"/>
                <a:sym typeface="Calibri"/>
              </a:rPr>
              <a:t>should understand that these processes should occur both with and without the support of evidence from the literature</a:t>
            </a:r>
            <a:endParaRPr lang="en-US" dirty="0"/>
          </a:p>
          <a:p>
            <a:endParaRPr lang="en-US" dirty="0"/>
          </a:p>
          <a:p>
            <a:r>
              <a:rPr lang="en-US" dirty="0"/>
              <a:t>Influence of legal phobia: for example,</a:t>
            </a:r>
            <a:r>
              <a:rPr lang="en-US" baseline="0" dirty="0"/>
              <a:t> the practice of “defensive medicine” can be expensive to the system and also negatively affect compassionate care</a:t>
            </a:r>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884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r>
              <a:rPr dirty="0"/>
              <a:t>Use this to highlight potential curricular activity of addressing the HC, with emphasis on reflection which allows positive and negative experiences to be recognized and to reinforce values/behaviours that allow for the development o</a:t>
            </a:r>
            <a:r>
              <a:rPr lang="en-US" dirty="0"/>
              <a:t>f</a:t>
            </a:r>
            <a:r>
              <a:rPr dirty="0"/>
              <a:t> trainees who are compassionate</a:t>
            </a:r>
          </a:p>
          <a:p>
            <a:endParaRPr dirty="0"/>
          </a:p>
          <a:p>
            <a:pPr>
              <a:defRPr b="1"/>
            </a:pPr>
            <a:r>
              <a:rPr dirty="0"/>
              <a:t>Priming</a:t>
            </a:r>
            <a:r>
              <a:rPr b="0" dirty="0"/>
              <a:t>: presenting and discussing examples of pressures to conform</a:t>
            </a:r>
          </a:p>
          <a:p>
            <a:pPr>
              <a:defRPr b="1"/>
            </a:pPr>
            <a:endParaRPr b="0" dirty="0"/>
          </a:p>
          <a:p>
            <a:pPr>
              <a:defRPr b="1"/>
            </a:pPr>
            <a:r>
              <a:rPr b="0" dirty="0"/>
              <a:t>Priming has been described as “Reflection-before-action” (</a:t>
            </a:r>
            <a:r>
              <a:rPr b="0" dirty="0" err="1"/>
              <a:t>Sandar</a:t>
            </a:r>
            <a:r>
              <a:rPr b="0" dirty="0"/>
              <a:t>): In being explicit about the pressures to conform, by stimulating reflection before experience, we are “priming” students to notice situations in which they may feel pressure to act in a way that may not feel as appropriate</a:t>
            </a:r>
          </a:p>
          <a:p>
            <a:pPr>
              <a:defRPr b="1"/>
            </a:pPr>
            <a:endParaRPr b="0" dirty="0"/>
          </a:p>
          <a:p>
            <a:pPr>
              <a:defRPr b="1"/>
            </a:pPr>
            <a:r>
              <a:rPr b="0" dirty="0"/>
              <a:t>Priming would occur prior to introducing of students to the contexts in which these</a:t>
            </a:r>
            <a:r>
              <a:rPr lang="en-US" b="0" dirty="0"/>
              <a:t> </a:t>
            </a:r>
            <a:r>
              <a:rPr b="0" dirty="0"/>
              <a:t>challenges are likely to occur and involves presentation and discussion of examples of</a:t>
            </a:r>
          </a:p>
          <a:p>
            <a:pPr>
              <a:defRPr b="1"/>
            </a:pPr>
            <a:r>
              <a:rPr b="0" dirty="0"/>
              <a:t>pressures to conform. Learning could begin with students reflecting on past experiences, in</a:t>
            </a:r>
            <a:r>
              <a:rPr lang="en-US" b="0" dirty="0"/>
              <a:t> </a:t>
            </a:r>
            <a:r>
              <a:rPr b="0" dirty="0"/>
              <a:t>order to sensitize them to the possibility that they are subject to such pressures. They could</a:t>
            </a:r>
            <a:r>
              <a:rPr lang="en-US" b="0" dirty="0"/>
              <a:t> </a:t>
            </a:r>
            <a:r>
              <a:rPr b="0" dirty="0"/>
              <a:t>then be asked to anticipate where these challenges might occur for them in the clinical</a:t>
            </a:r>
            <a:r>
              <a:rPr lang="en-US" b="0" dirty="0"/>
              <a:t> </a:t>
            </a:r>
            <a:r>
              <a:rPr b="0" dirty="0"/>
              <a:t>world.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Use this to highlight potential curricular activity of addressing the HC, with emphasis on reflection which allows positive and negative experiences to be recognized and to reinforce values/behaviours that allow for the development of trainees who are compassionate</a:t>
            </a:r>
          </a:p>
          <a:p>
            <a:endParaRPr lang="en-CA" dirty="0"/>
          </a:p>
          <a:p>
            <a:pPr>
              <a:defRPr b="1"/>
            </a:pPr>
            <a:r>
              <a:rPr lang="en-CA" dirty="0"/>
              <a:t>Noticing</a:t>
            </a:r>
            <a:r>
              <a:rPr lang="en-CA" b="0" dirty="0"/>
              <a:t>: observing and documenting witnessed experiences in new clinical roles</a:t>
            </a:r>
          </a:p>
          <a:p>
            <a:pPr>
              <a:defRPr b="1"/>
            </a:pPr>
            <a:endParaRPr lang="en-CA" b="0" dirty="0"/>
          </a:p>
          <a:p>
            <a:pPr>
              <a:defRPr b="1"/>
            </a:pPr>
            <a:r>
              <a:rPr lang="en-CA" b="0" dirty="0"/>
              <a:t>Noticing would involve students observing and documenting their experiences in their new clinical roles, after priming them to observe pressures to conform or comply with</a:t>
            </a:r>
          </a:p>
          <a:p>
            <a:pPr>
              <a:defRPr b="1"/>
            </a:pPr>
            <a:r>
              <a:rPr lang="en-CA" b="0" dirty="0"/>
              <a:t>unwanted behaviors. One noticing technique that might be used is self-monitoring (keeping electronic notes or a written diary), whereby the student acts as a participant observer (</a:t>
            </a:r>
            <a:r>
              <a:rPr lang="en-CA" b="0" dirty="0" err="1"/>
              <a:t>Kawulich</a:t>
            </a:r>
            <a:r>
              <a:rPr lang="en-CA" b="0" dirty="0"/>
              <a:t> 2005) or self-ethnographer (</a:t>
            </a:r>
            <a:r>
              <a:rPr lang="en-CA" b="0" dirty="0" err="1"/>
              <a:t>Feudtner</a:t>
            </a:r>
            <a:r>
              <a:rPr lang="en-CA" b="0" dirty="0"/>
              <a:t> and Christakis 1994) of his or her own acculturation process. An important feature of this step is taking notes </a:t>
            </a:r>
          </a:p>
          <a:p>
            <a:pPr>
              <a:defRPr b="1"/>
            </a:pPr>
            <a:r>
              <a:rPr lang="en-CA" b="0" dirty="0"/>
              <a:t>immediately to avoid contamination of the memory, as we have a remarkable ability to reconstruct memory to maintain our self-concept (Loftus 2003; Eva and </a:t>
            </a:r>
            <a:r>
              <a:rPr lang="en-CA" b="0" dirty="0" err="1"/>
              <a:t>Regehr</a:t>
            </a:r>
            <a:r>
              <a:rPr lang="en-CA" b="0" dirty="0"/>
              <a:t> 2008).    </a:t>
            </a:r>
          </a:p>
          <a:p>
            <a:pPr>
              <a:defRPr b="1"/>
            </a:pPr>
            <a:endParaRPr lang="en-US" b="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Use this to highlight potential curricular activity of addressing the HC, with emphasis on reflection which allows positive and negative experiences to be recognized and to reinforce values/behaviours that allow for the development of trainees who are compassionate</a:t>
            </a:r>
          </a:p>
          <a:p>
            <a:endParaRPr lang="en-CA" dirty="0"/>
          </a:p>
          <a:p>
            <a:pPr>
              <a:defRPr b="1"/>
            </a:pPr>
            <a:r>
              <a:rPr lang="en-CA" dirty="0"/>
              <a:t>Processing (aka ‘guided reflection’)</a:t>
            </a:r>
            <a:r>
              <a:rPr lang="en-CA" b="0" dirty="0"/>
              <a:t>: making sense of their experiences</a:t>
            </a:r>
          </a:p>
          <a:p>
            <a:pPr>
              <a:defRPr b="1"/>
            </a:pPr>
            <a:endParaRPr lang="en-CA" b="0" dirty="0"/>
          </a:p>
          <a:p>
            <a:r>
              <a:rPr lang="en-CA" b="0" dirty="0"/>
              <a:t>Reflecting (Processing) is a crucial step in learning, whereby learners make sense of their experiences.  This could involve students writing blogs, narratives, reflective essays or creating digital stories documenting these experiences, and then bringing them back together to report on and collectively reflect on their experiences, with guidance from a faculty member (</a:t>
            </a:r>
            <a:r>
              <a:rPr lang="en-CA" b="0" dirty="0" err="1"/>
              <a:t>Sandars</a:t>
            </a:r>
            <a:r>
              <a:rPr lang="en-CA" b="0" dirty="0"/>
              <a:t> et al. 2008). Informed by the reflection literature, we recommend a collaborative inquiry model, whereby learners drive the process of reflection, supported by a guide with specific expertise in transformative learning through critical inquiry (Brookfield 1987; Frankford et al 2000; </a:t>
            </a:r>
            <a:r>
              <a:rPr lang="en-CA" b="0" dirty="0" err="1"/>
              <a:t>Mezirow</a:t>
            </a:r>
            <a:r>
              <a:rPr lang="en-CA" b="0" dirty="0"/>
              <a:t> 1990; </a:t>
            </a:r>
            <a:r>
              <a:rPr lang="en-CA" b="0" dirty="0" err="1"/>
              <a:t>Sandars</a:t>
            </a:r>
            <a:r>
              <a:rPr lang="en-CA" b="0" dirty="0"/>
              <a:t> and Murray 2011</a:t>
            </a:r>
          </a:p>
          <a:p>
            <a:endParaRPr lang="en-CA" dirty="0"/>
          </a:p>
          <a:p>
            <a:pPr>
              <a:defRPr b="1"/>
            </a:pPr>
            <a:endParaRPr lang="en-CA" b="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a:t>Use this to highlight potential curricular activity of addressing the HC, with emphasis on reflection which allows positive and negative experiences to be recognized and to reinforce values/behaviours that allow for the development of trainees who are compassionate</a:t>
            </a:r>
          </a:p>
          <a:p>
            <a:endParaRPr lang="en-CA" dirty="0"/>
          </a:p>
          <a:p>
            <a:pPr>
              <a:defRPr b="1"/>
            </a:pPr>
            <a:r>
              <a:rPr lang="en-CA" dirty="0"/>
              <a:t>Choosing: </a:t>
            </a:r>
            <a:r>
              <a:rPr lang="en-CA" b="0" dirty="0"/>
              <a:t>takes place during the moment of adopting or not adopting certain behaviours in practice</a:t>
            </a:r>
          </a:p>
          <a:p>
            <a:pPr>
              <a:defRPr b="1"/>
            </a:pPr>
            <a:endParaRPr lang="en-CA" b="0" dirty="0"/>
          </a:p>
          <a:p>
            <a:pPr>
              <a:defRPr b="1"/>
            </a:pPr>
            <a:r>
              <a:rPr lang="en-CA" b="0" dirty="0"/>
              <a:t>Choosing is the final step in the reflective process proposed. The first three steps, priming, noticing and reflecting on socialization pressures and their experiences with these</a:t>
            </a:r>
          </a:p>
          <a:p>
            <a:pPr>
              <a:defRPr b="1"/>
            </a:pPr>
            <a:r>
              <a:rPr lang="en-CA" b="0" dirty="0"/>
              <a:t>pressures are geared ultimately to empower students to be in control of their choices in behaviors and actions in their personal, professional and patient care roles. Choosing</a:t>
            </a:r>
          </a:p>
          <a:p>
            <a:pPr>
              <a:defRPr b="1"/>
            </a:pPr>
            <a:r>
              <a:rPr lang="en-CA" b="0" dirty="0"/>
              <a:t>occurs in the moment of adopting or not adopting certain behaviors in practice. Making good choices in the moment is the ultimate outcome of the curriculum, but consistent with the literature on the cycle of reflection, should not be the endpoint of the curriculum. Thus, these choices should be documented. Students could then share with their group (guided reflection-on-action) how they managed the difficulties associated with choosing not to </a:t>
            </a:r>
          </a:p>
          <a:p>
            <a:pPr>
              <a:defRPr b="1"/>
            </a:pPr>
            <a:r>
              <a:rPr lang="en-CA" b="0" dirty="0"/>
              <a:t>adopt observed behaviors. </a:t>
            </a:r>
          </a:p>
          <a:p>
            <a:pPr>
              <a:defRPr b="1"/>
            </a:pPr>
            <a:endParaRPr lang="en-CA" b="0" dirty="0"/>
          </a:p>
          <a:p>
            <a:pPr>
              <a:defRPr b="1"/>
            </a:pPr>
            <a:r>
              <a:rPr lang="en-CA" b="0" dirty="0"/>
              <a:t>Again, these activities should occur in a non-judgmental and safe environment, where rapport and trust have been built, maintaining a culture of respect</a:t>
            </a:r>
          </a:p>
          <a:p>
            <a:pPr>
              <a:defRPr b="1"/>
            </a:pPr>
            <a:r>
              <a:rPr lang="en-CA" b="0" dirty="0"/>
              <a:t>(</a:t>
            </a:r>
            <a:r>
              <a:rPr lang="en-CA" b="0" dirty="0" err="1"/>
              <a:t>Leape</a:t>
            </a:r>
            <a:r>
              <a:rPr lang="en-CA" b="0" dirty="0"/>
              <a:t> et al. 2012b). With time and confidence, this could occur in the context of their clinical teams. Initially however, these reflective activities would be developed in their</a:t>
            </a:r>
          </a:p>
          <a:p>
            <a:pPr>
              <a:defRPr b="1"/>
            </a:pPr>
            <a:r>
              <a:rPr lang="en-CA" b="0" dirty="0"/>
              <a:t>academic learning community, where students share and process their experiences with their peers and a faculty mentor not involved in clinical assessment of the student. </a:t>
            </a:r>
          </a:p>
          <a:p>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present an example of how we could use the 4-step reflective competency</a:t>
            </a:r>
            <a:r>
              <a:rPr lang="en-US" baseline="0" dirty="0"/>
              <a:t> curriculum with learners.</a:t>
            </a:r>
            <a:endParaRPr lang="en-US" dirty="0"/>
          </a:p>
        </p:txBody>
      </p:sp>
    </p:spTree>
    <p:extLst>
      <p:ext uri="{BB962C8B-B14F-4D97-AF65-F5344CB8AC3E}">
        <p14:creationId xmlns:p14="http://schemas.microsoft.com/office/powerpoint/2010/main" val="2241078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8417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p>
            <a:r>
              <a:rPr dirty="0"/>
              <a:t>How are we addressing it at the DFCM</a:t>
            </a:r>
          </a:p>
          <a:p>
            <a:endParaRPr dirty="0"/>
          </a:p>
          <a:p>
            <a:pPr>
              <a:defRPr b="1"/>
            </a:pPr>
            <a:r>
              <a:rPr dirty="0"/>
              <a:t>Micro</a:t>
            </a:r>
            <a:r>
              <a:rPr b="0" dirty="0"/>
              <a:t>: preceptors include concepts about HC with their learners and inquire if they are experiencing it in their learning environment </a:t>
            </a:r>
          </a:p>
          <a:p>
            <a:r>
              <a:rPr dirty="0"/>
              <a:t>(3.3.1.4: Teachers reflect on the potential impacts of the hidden curriculum on the learning experience).</a:t>
            </a:r>
          </a:p>
          <a:p>
            <a:endParaRPr dirty="0"/>
          </a:p>
          <a:p>
            <a:pPr>
              <a:defRPr b="1"/>
            </a:pPr>
            <a:r>
              <a:rPr dirty="0" err="1"/>
              <a:t>Meso</a:t>
            </a:r>
            <a:r>
              <a:rPr b="0" dirty="0"/>
              <a:t>:  Preceptors and residency program directors ensure that there is a specific question asked about HC during learner reviews.  </a:t>
            </a:r>
          </a:p>
          <a:p>
            <a:endParaRPr dirty="0"/>
          </a:p>
          <a:p>
            <a:pPr>
              <a:defRPr b="1"/>
            </a:pPr>
            <a:r>
              <a:rPr dirty="0"/>
              <a:t>Macro</a:t>
            </a:r>
            <a:r>
              <a:rPr b="0" dirty="0"/>
              <a:t>:</a:t>
            </a:r>
          </a:p>
          <a:p>
            <a:r>
              <a:rPr dirty="0"/>
              <a:t>This is specifically the FMLS data</a:t>
            </a:r>
          </a:p>
          <a:p>
            <a:r>
              <a:rPr dirty="0"/>
              <a:t>(9.1.1.3: The program evaluates the potential impact of the hidden curriculum on the residency program.)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Slide 28 and Slide 29 are to be used if there is a question asked about the Hidden Values Slide (mentioned on slide 27) – The two hidden slides are taken from the Ethics curriculum so that you can be able to refer to them if the question does arise.</a:t>
            </a:r>
          </a:p>
          <a:p>
            <a:endParaRPr lang="en-CA" dirty="0"/>
          </a:p>
          <a:p>
            <a:endParaRPr lang="en-CA" dirty="0"/>
          </a:p>
        </p:txBody>
      </p:sp>
    </p:spTree>
    <p:extLst>
      <p:ext uri="{BB962C8B-B14F-4D97-AF65-F5344CB8AC3E}">
        <p14:creationId xmlns:p14="http://schemas.microsoft.com/office/powerpoint/2010/main" val="861714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5443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This</a:t>
            </a:r>
            <a:r>
              <a:rPr lang="en-US" sz="1200" baseline="0" dirty="0">
                <a:effectLst/>
                <a:latin typeface="+mj-lt"/>
                <a:ea typeface="+mj-ea"/>
                <a:cs typeface="+mj-cs"/>
                <a:sym typeface="Calibri"/>
              </a:rPr>
              <a:t> slide is included so that participants (faculty) are aware that </a:t>
            </a:r>
            <a:r>
              <a:rPr lang="en-US" sz="1200" dirty="0">
                <a:effectLst/>
                <a:latin typeface="+mj-lt"/>
                <a:ea typeface="+mj-ea"/>
                <a:cs typeface="+mj-cs"/>
                <a:sym typeface="Calibri"/>
              </a:rPr>
              <a:t>using the </a:t>
            </a:r>
            <a:r>
              <a:rPr lang="en-US" sz="1200" dirty="0" err="1">
                <a:effectLst/>
                <a:latin typeface="+mj-lt"/>
                <a:ea typeface="+mj-ea"/>
                <a:cs typeface="+mj-cs"/>
                <a:sym typeface="Calibri"/>
              </a:rPr>
              <a:t>CanMEDS</a:t>
            </a:r>
            <a:r>
              <a:rPr lang="en-US" sz="1200" dirty="0">
                <a:effectLst/>
                <a:latin typeface="+mj-lt"/>
                <a:ea typeface="+mj-ea"/>
                <a:cs typeface="+mj-cs"/>
                <a:sym typeface="Calibri"/>
              </a:rPr>
              <a:t>-FM role of “Professional” would likely be the best one to choose when documenting a Field Note relating to the Hidden Curriculum</a:t>
            </a:r>
            <a:r>
              <a:rPr lang="en-US" sz="1200" baseline="0" dirty="0">
                <a:effectLst/>
                <a:latin typeface="+mj-lt"/>
                <a:ea typeface="+mj-ea"/>
                <a:cs typeface="+mj-cs"/>
                <a:sym typeface="Calibri"/>
              </a:rPr>
              <a:t> (</a:t>
            </a:r>
            <a:r>
              <a:rPr lang="en-US" sz="1200" dirty="0">
                <a:effectLst/>
                <a:latin typeface="+mj-lt"/>
                <a:ea typeface="+mj-ea"/>
                <a:cs typeface="+mj-cs"/>
                <a:sym typeface="Calibri"/>
              </a:rPr>
              <a:t>for example, when documenting a situation where the learner makes an effort to process learning experiences relating to the hidden curriculum using the Reflective Competency Curriculum 4-step process:</a:t>
            </a:r>
            <a:r>
              <a:rPr lang="en-US" sz="1200" baseline="0" dirty="0">
                <a:effectLst/>
                <a:latin typeface="+mj-lt"/>
                <a:ea typeface="+mj-ea"/>
                <a:cs typeface="+mj-cs"/>
                <a:sym typeface="Calibri"/>
              </a:rPr>
              <a:t> </a:t>
            </a:r>
            <a:r>
              <a:rPr lang="en-US" sz="1200" dirty="0">
                <a:effectLst/>
                <a:latin typeface="+mj-lt"/>
                <a:ea typeface="+mj-ea"/>
                <a:cs typeface="+mj-cs"/>
                <a:sym typeface="Calibri"/>
              </a:rPr>
              <a:t>slides 18-21).</a:t>
            </a:r>
            <a:endParaRPr lang="en-US" b="1" dirty="0"/>
          </a:p>
        </p:txBody>
      </p:sp>
    </p:spTree>
    <p:extLst>
      <p:ext uri="{BB962C8B-B14F-4D97-AF65-F5344CB8AC3E}">
        <p14:creationId xmlns:p14="http://schemas.microsoft.com/office/powerpoint/2010/main" val="2266069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The quiz is projected</a:t>
            </a:r>
            <a:r>
              <a:rPr lang="en-CA" baseline="0" dirty="0"/>
              <a:t> and learners are asked to provide their responses to the questions.</a:t>
            </a:r>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CA" dirty="0"/>
              <a:t>False is the correct answer.  The Hidden Curriculum is not always negative.  There are occasions</a:t>
            </a:r>
            <a:r>
              <a:rPr lang="en-CA" baseline="0" dirty="0"/>
              <a:t> when the HC is positive and has the potential to have positive outcomes for learners by supporting good choices in the future for themselves and their team, for their patients and for their own future students.  </a:t>
            </a:r>
          </a:p>
          <a:p>
            <a:pPr marL="228600" indent="-228600">
              <a:buAutoNum type="arabicPeriod"/>
            </a:pPr>
            <a:r>
              <a:rPr lang="en-CA" baseline="0" dirty="0"/>
              <a:t>C is the correct answer.  The other options are examples of priming, noticing and choosing steps in addressing the HC</a:t>
            </a:r>
          </a:p>
          <a:p>
            <a:pPr marL="228600" indent="-228600">
              <a:buAutoNum type="arabicPeriod"/>
            </a:pPr>
            <a:r>
              <a:rPr lang="en-CA" baseline="0" dirty="0"/>
              <a:t>D is the correct answer.  Negative HC can impact learners and their future practices in many ways as discussed earlier in this session.</a:t>
            </a:r>
            <a:endParaRPr lang="en-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***Presenters</a:t>
            </a:r>
            <a:r>
              <a:rPr lang="en-US" b="1" baseline="0" dirty="0"/>
              <a:t> can choose to do this Snowball Activity as described below OR instead they could simply ask participants to take a moment to think about their main (only 1) take-home point from the module and how they will apply what they have learned in their practice/teaching activities.  Then, presenters can choose to ask all or some (depending on time) of the participants to share their thoughts.***</a:t>
            </a:r>
          </a:p>
          <a:p>
            <a:endParaRPr lang="en-US" dirty="0"/>
          </a:p>
          <a:p>
            <a:r>
              <a:rPr lang="en-US" dirty="0"/>
              <a:t>Making a commitment to change:</a:t>
            </a:r>
          </a:p>
          <a:p>
            <a:endParaRPr lang="en-US" dirty="0"/>
          </a:p>
          <a:p>
            <a:r>
              <a:rPr lang="en-US" dirty="0"/>
              <a:t>Provide the audience with ½ sheets of blank</a:t>
            </a:r>
            <a:r>
              <a:rPr lang="en-US" baseline="0" dirty="0"/>
              <a:t> paper at the start of the session.</a:t>
            </a:r>
          </a:p>
          <a:p>
            <a:r>
              <a:rPr lang="en-US" baseline="0" dirty="0"/>
              <a:t>At the end of the session, ask them to take 1 minute to write down on the paper – what the main point they took away from the session was, and how they will apply what they have learned in their practice/teaching activities.</a:t>
            </a:r>
          </a:p>
          <a:p>
            <a:r>
              <a:rPr lang="en-US" baseline="0" dirty="0"/>
              <a:t>Ask them to crumple the papers into a ball.  The group stands (if large group, then break into smaller groups), throws the paper into a circle (on the floor or on the tables) and then they each pick up someone else’s ball and reads it to the group.</a:t>
            </a:r>
          </a:p>
          <a:p>
            <a:endParaRPr lang="en-US" baseline="0" dirty="0"/>
          </a:p>
          <a:p>
            <a:r>
              <a:rPr lang="en-US" baseline="0" dirty="0"/>
              <a:t>The activity should only take 5 minutes, but it’s a good way to end a session and that way people aren’t shy about saying what they learned or what they will do, because they will be reading someone else’s statement.  </a:t>
            </a:r>
          </a:p>
          <a:p>
            <a:endParaRPr lang="en-US" baseline="0" dirty="0"/>
          </a:p>
          <a:p>
            <a:r>
              <a:rPr lang="en-US" b="1" baseline="0" dirty="0"/>
              <a:t>NB: The facilitator must make it clear to the participants that only what is written on the page should be read out and shared.  Some participants may feel like they want to expand and add to what was written, but this will make the length of the activity too long.  If the group is large, consider having only 2-3 people share what was written on the snowball they picked up and the other comments could be compiled by the facilitators and send out electronically afterwards. </a:t>
            </a:r>
          </a:p>
          <a:p>
            <a:endParaRPr lang="en-US" baseline="0" dirty="0"/>
          </a:p>
          <a:p>
            <a:endParaRPr lang="en-US" baseline="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excellent module to use if you have at least an hour available</a:t>
            </a:r>
            <a:r>
              <a:rPr lang="en-US" baseline="0" dirty="0"/>
              <a:t> for the Hidden Curriculum module.</a:t>
            </a:r>
          </a:p>
          <a:p>
            <a:r>
              <a:rPr lang="en-US" baseline="0" dirty="0"/>
              <a:t>It is added here as an option to use if desired or simply to provide as a resource for future self-learning for participants.</a:t>
            </a:r>
            <a:endParaRPr lang="en-US" dirty="0"/>
          </a:p>
        </p:txBody>
      </p:sp>
    </p:spTree>
    <p:extLst>
      <p:ext uri="{BB962C8B-B14F-4D97-AF65-F5344CB8AC3E}">
        <p14:creationId xmlns:p14="http://schemas.microsoft.com/office/powerpoint/2010/main" val="332766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noRot="1" noChangeAspect="1"/>
          </p:cNvSpPr>
          <p:nvPr>
            <p:ph type="sldImg"/>
          </p:nvPr>
        </p:nvSpPr>
        <p:spPr>
          <a:prstGeom prst="rect">
            <a:avLst/>
          </a:prstGeom>
        </p:spPr>
        <p:txBody>
          <a:bodyPr/>
          <a:lstStyle/>
          <a:p>
            <a:endParaRPr/>
          </a:p>
        </p:txBody>
      </p:sp>
      <p:sp>
        <p:nvSpPr>
          <p:cNvPr id="306" name="Shape 306"/>
          <p:cNvSpPr>
            <a:spLocks noGrp="1"/>
          </p:cNvSpPr>
          <p:nvPr>
            <p:ph type="body" sz="quarter" idx="1"/>
          </p:nvPr>
        </p:nvSpPr>
        <p:spPr>
          <a:prstGeom prst="rect">
            <a:avLst/>
          </a:prstGeom>
        </p:spPr>
        <p:txBody>
          <a:bodyPr/>
          <a:lstStyle/>
          <a:p>
            <a:pPr>
              <a:defRPr i="1"/>
            </a:pPr>
            <a:r>
              <a:rPr lang="en-US" b="1" i="0" dirty="0"/>
              <a:t>***SITE</a:t>
            </a:r>
            <a:r>
              <a:rPr lang="en-US" b="1" i="0" baseline="0" dirty="0"/>
              <a:t> PRESENTERS: </a:t>
            </a:r>
            <a:r>
              <a:rPr lang="en-US" b="1" i="0" dirty="0"/>
              <a:t>FEEL</a:t>
            </a:r>
            <a:r>
              <a:rPr lang="en-US" b="1" i="0" baseline="0" dirty="0"/>
              <a:t> FREE TO USE YOUR OWN CASES INSTEAD IF YOU PREFER.***</a:t>
            </a:r>
            <a:endParaRPr lang="en-US" b="1" i="0" dirty="0"/>
          </a:p>
          <a:p>
            <a:pPr>
              <a:defRPr i="1"/>
            </a:pPr>
            <a:endParaRPr lang="en-US" dirty="0"/>
          </a:p>
          <a:p>
            <a:pPr>
              <a:defRPr i="1"/>
            </a:pPr>
            <a:r>
              <a:rPr dirty="0"/>
              <a:t>For slides </a:t>
            </a:r>
            <a:r>
              <a:rPr lang="en-US" dirty="0"/>
              <a:t>5</a:t>
            </a:r>
            <a:r>
              <a:rPr dirty="0"/>
              <a:t> and </a:t>
            </a:r>
            <a:r>
              <a:rPr lang="en-US" dirty="0"/>
              <a:t>6</a:t>
            </a:r>
            <a:r>
              <a:rPr dirty="0"/>
              <a:t> we will have the audience break into small groups.  Assign half of the group to 1 scenario and the other to the 2</a:t>
            </a:r>
            <a:r>
              <a:rPr baseline="30000" dirty="0"/>
              <a:t>nd</a:t>
            </a:r>
            <a:r>
              <a:rPr dirty="0"/>
              <a:t> scenario. Using the two scenarios on slides </a:t>
            </a:r>
            <a:r>
              <a:rPr lang="en-US" dirty="0"/>
              <a:t>5</a:t>
            </a:r>
            <a:r>
              <a:rPr dirty="0"/>
              <a:t> and </a:t>
            </a:r>
            <a:r>
              <a:rPr lang="en-US" dirty="0"/>
              <a:t>6</a:t>
            </a:r>
            <a:r>
              <a:rPr dirty="0"/>
              <a:t>, give them 5 minutes to discuss the scenarios.  </a:t>
            </a:r>
            <a:r>
              <a:rPr lang="en-US" dirty="0"/>
              <a:t>Is there evidence of HC?  If so, where do they</a:t>
            </a:r>
            <a:r>
              <a:rPr lang="en-US" baseline="0" dirty="0"/>
              <a:t> think it may be coming from and why?  </a:t>
            </a:r>
          </a:p>
          <a:p>
            <a:pPr>
              <a:defRPr i="1"/>
            </a:pPr>
            <a:endParaRPr lang="en-US" baseline="0" dirty="0"/>
          </a:p>
          <a:p>
            <a:pPr>
              <a:defRPr i="1"/>
            </a:pPr>
            <a:r>
              <a:rPr dirty="0"/>
              <a:t>This will be followed by a group debrief.  Ask each group to identify a reporter for the group debrief.  </a:t>
            </a:r>
            <a:endParaRPr lang="en-US" dirty="0"/>
          </a:p>
          <a:p>
            <a:pPr>
              <a:defRPr i="1"/>
            </a:pPr>
            <a:endParaRPr dirty="0"/>
          </a:p>
          <a:p>
            <a:pPr>
              <a:defRPr i="1">
                <a:solidFill>
                  <a:srgbClr val="FF0000"/>
                </a:solidFill>
              </a:defRPr>
            </a:pPr>
            <a:r>
              <a:rPr dirty="0"/>
              <a:t>For large groups, the facilitator will ask the reporters from the first scenario to share a brief summary of their conversation, start with two tables and then ask if any other group doing the same scenario has additional information not already shared.</a:t>
            </a:r>
          </a:p>
          <a:p>
            <a:pPr>
              <a:defRPr i="1">
                <a:solidFill>
                  <a:srgbClr val="FF0000"/>
                </a:solidFill>
              </a:defRPr>
            </a:pPr>
            <a:endParaRPr dirty="0"/>
          </a:p>
          <a:p>
            <a:pPr>
              <a:defRPr i="1">
                <a:solidFill>
                  <a:srgbClr val="FF0000"/>
                </a:solidFill>
              </a:defRPr>
            </a:pPr>
            <a:r>
              <a:rPr dirty="0"/>
              <a:t>(From slide </a:t>
            </a:r>
            <a:r>
              <a:rPr lang="en-US" dirty="0"/>
              <a:t>10</a:t>
            </a:r>
            <a:r>
              <a:rPr lang="en-US" baseline="0" dirty="0"/>
              <a:t> - S</a:t>
            </a:r>
            <a:r>
              <a:rPr lang="en-US" dirty="0"/>
              <a:t>ources</a:t>
            </a:r>
            <a:r>
              <a:rPr lang="en-US" baseline="0" dirty="0"/>
              <a:t> of the HC for Case #1: </a:t>
            </a:r>
            <a:r>
              <a:rPr dirty="0"/>
              <a:t>physical gestures, how things are said, role modeling)</a:t>
            </a:r>
            <a:endParaRPr lang="en-US" dirty="0"/>
          </a:p>
          <a:p>
            <a:pPr>
              <a:defRPr i="1">
                <a:solidFill>
                  <a:srgbClr val="FF0000"/>
                </a:solidFill>
              </a:defRPr>
            </a:pPr>
            <a:endParaRPr lang="en-US" dirty="0"/>
          </a:p>
          <a:p>
            <a:pPr>
              <a:defRPr i="1">
                <a:solidFill>
                  <a:srgbClr val="FF0000"/>
                </a:solidFill>
              </a:defRPr>
            </a:pPr>
            <a:r>
              <a:rPr lang="en-US" dirty="0"/>
              <a:t>Each group needs a paper handout</a:t>
            </a:r>
            <a:r>
              <a:rPr lang="en-US" baseline="0" dirty="0"/>
              <a:t> of the case they are to discuss.  These handouts are attached as Word documents with this module and include the questions the groups are meant to consider when discussing these cases:</a:t>
            </a:r>
          </a:p>
          <a:p>
            <a:pPr marL="0" marR="0" indent="0" defTabSz="914400" eaLnBrk="1" fontAlgn="auto" latinLnBrk="0" hangingPunct="1">
              <a:lnSpc>
                <a:spcPct val="100000"/>
              </a:lnSpc>
              <a:spcBef>
                <a:spcPts val="0"/>
              </a:spcBef>
              <a:spcAft>
                <a:spcPts val="0"/>
              </a:spcAft>
              <a:buClrTx/>
              <a:buSzTx/>
              <a:buFontTx/>
              <a:buNone/>
              <a:tabLst/>
              <a:defRPr i="1">
                <a:solidFill>
                  <a:srgbClr val="FF0000"/>
                </a:solidFill>
              </a:defRPr>
            </a:pPr>
            <a:endParaRPr lang="en-US" sz="1200" i="1" dirty="0">
              <a:effectLst/>
              <a:latin typeface="+mj-lt"/>
              <a:ea typeface="+mj-ea"/>
              <a:cs typeface="+mj-cs"/>
              <a:sym typeface="Calibri"/>
            </a:endParaRP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r>
              <a:rPr lang="en-US" sz="1200" i="1" dirty="0">
                <a:effectLst/>
                <a:latin typeface="+mj-lt"/>
                <a:ea typeface="+mj-ea"/>
                <a:cs typeface="+mj-cs"/>
                <a:sym typeface="Calibri"/>
              </a:rPr>
              <a:t>What stands out in these cases?</a:t>
            </a: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r>
              <a:rPr lang="en-US" sz="1200" i="1" dirty="0">
                <a:effectLst/>
                <a:latin typeface="+mj-lt"/>
                <a:ea typeface="+mj-ea"/>
                <a:cs typeface="+mj-cs"/>
                <a:sym typeface="Calibri"/>
              </a:rPr>
              <a:t>What does the learner take away in these cases? </a:t>
            </a: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r>
              <a:rPr lang="en-US" sz="1200" i="1" dirty="0">
                <a:effectLst/>
                <a:latin typeface="+mj-lt"/>
                <a:ea typeface="+mj-ea"/>
                <a:cs typeface="+mj-cs"/>
                <a:sym typeface="Calibri"/>
              </a:rPr>
              <a:t>How is the message delivered in each case?</a:t>
            </a: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endParaRPr lang="en-US" sz="1200" i="1" dirty="0">
              <a:effectLst/>
              <a:latin typeface="+mj-lt"/>
              <a:ea typeface="+mj-ea"/>
              <a:cs typeface="+mj-cs"/>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Shape 317"/>
          <p:cNvSpPr>
            <a:spLocks noGrp="1" noRot="1" noChangeAspect="1"/>
          </p:cNvSpPr>
          <p:nvPr>
            <p:ph type="sldImg"/>
          </p:nvPr>
        </p:nvSpPr>
        <p:spPr>
          <a:prstGeom prst="rect">
            <a:avLst/>
          </a:prstGeom>
        </p:spPr>
        <p:txBody>
          <a:bodyPr/>
          <a:lstStyle/>
          <a:p>
            <a:endParaRPr/>
          </a:p>
        </p:txBody>
      </p:sp>
      <p:sp>
        <p:nvSpPr>
          <p:cNvPr id="318" name="Shape 318"/>
          <p:cNvSpPr>
            <a:spLocks noGrp="1"/>
          </p:cNvSpPr>
          <p:nvPr>
            <p:ph type="body" sz="quarter" idx="1"/>
          </p:nvPr>
        </p:nvSpPr>
        <p:spPr>
          <a:prstGeom prst="rect">
            <a:avLst/>
          </a:prstGeom>
        </p:spPr>
        <p:txBody>
          <a:bodyPr/>
          <a:lstStyle>
            <a:lvl1pPr>
              <a:defRPr i="1"/>
            </a:lvl1pPr>
          </a:lstStyle>
          <a:p>
            <a:pPr>
              <a:defRPr i="1"/>
            </a:pPr>
            <a:r>
              <a:rPr lang="en-US" b="1" i="0" dirty="0"/>
              <a:t>***SITE</a:t>
            </a:r>
            <a:r>
              <a:rPr lang="en-US" b="1" i="0" baseline="0" dirty="0"/>
              <a:t> PRESENTERS: </a:t>
            </a:r>
            <a:r>
              <a:rPr lang="en-US" b="1" i="0" dirty="0"/>
              <a:t>FEEL</a:t>
            </a:r>
            <a:r>
              <a:rPr lang="en-US" b="1" i="0" baseline="0" dirty="0"/>
              <a:t> FREE TO USE YOUR OWN CASES INSTEAD IF YOU PREFER.***</a:t>
            </a:r>
            <a:endParaRPr lang="en-US" b="1" i="0" dirty="0"/>
          </a:p>
          <a:p>
            <a:pPr>
              <a:defRPr i="1"/>
            </a:pPr>
            <a:endParaRPr lang="en-CA" dirty="0"/>
          </a:p>
          <a:p>
            <a:pPr>
              <a:defRPr i="1"/>
            </a:pPr>
            <a:r>
              <a:rPr lang="en-CA" dirty="0"/>
              <a:t>For slides 5 and 6 we will have the audience break into small groups.  Assign half of the group to 1 scenario and the other to the 2</a:t>
            </a:r>
            <a:r>
              <a:rPr lang="en-CA" baseline="30000" dirty="0"/>
              <a:t>nd</a:t>
            </a:r>
            <a:r>
              <a:rPr lang="en-CA" dirty="0"/>
              <a:t> scenario. Using the two scenarios on slides 5 and 6, give them 5 minutes to discuss the scenarios.  Is there evidence of HC?  If so, where do they</a:t>
            </a:r>
            <a:r>
              <a:rPr lang="en-CA" baseline="0" dirty="0"/>
              <a:t> think it may be coming from and why?  </a:t>
            </a:r>
          </a:p>
          <a:p>
            <a:pPr>
              <a:defRPr i="1"/>
            </a:pPr>
            <a:endParaRPr lang="en-CA" baseline="0" dirty="0"/>
          </a:p>
          <a:p>
            <a:pPr>
              <a:defRPr i="1"/>
            </a:pPr>
            <a:r>
              <a:rPr lang="en-CA" dirty="0"/>
              <a:t>This will be followed by a group debrief.  Ask each group to identify a reporter for the group debrief.  </a:t>
            </a:r>
          </a:p>
          <a:p>
            <a:pPr>
              <a:defRPr i="1"/>
            </a:pPr>
            <a:endParaRPr lang="en-CA" dirty="0"/>
          </a:p>
          <a:p>
            <a:pPr>
              <a:defRPr i="1">
                <a:solidFill>
                  <a:srgbClr val="FF0000"/>
                </a:solidFill>
              </a:defRPr>
            </a:pPr>
            <a:r>
              <a:rPr lang="en-CA" dirty="0"/>
              <a:t>For large groups, the facilitator will ask the reporters from the first scenario to share a brief summary of their conversation, start with two tables and then ask if any other group doing the same scenario has additional information not already shared.</a:t>
            </a:r>
          </a:p>
          <a:p>
            <a:endParaRPr lang="en-US" dirty="0"/>
          </a:p>
          <a:p>
            <a:r>
              <a:rPr dirty="0"/>
              <a:t>From slide </a:t>
            </a:r>
            <a:r>
              <a:rPr lang="en-US" dirty="0"/>
              <a:t>10</a:t>
            </a:r>
            <a:r>
              <a:rPr lang="en-US" baseline="0" dirty="0"/>
              <a:t> - </a:t>
            </a:r>
            <a:r>
              <a:rPr lang="en-US" dirty="0"/>
              <a:t>Sources of the HC for Case #2:</a:t>
            </a:r>
            <a:r>
              <a:rPr lang="en-US" baseline="0" dirty="0"/>
              <a:t> </a:t>
            </a:r>
            <a:r>
              <a:rPr dirty="0"/>
              <a:t>role modeling positive behaviour with explanation of wellness aspect and setting a tone on culture at work/learning – how the organization actually behaves versus what they ‘preach’ box; behavior box; what is said at orientation about balance and well-being box.</a:t>
            </a:r>
            <a:endParaRPr lang="en-US" dirty="0"/>
          </a:p>
          <a:p>
            <a:endParaRPr lang="en-US" dirty="0"/>
          </a:p>
          <a:p>
            <a:pPr>
              <a:defRPr i="1">
                <a:solidFill>
                  <a:srgbClr val="FF0000"/>
                </a:solidFill>
              </a:defRPr>
            </a:pPr>
            <a:r>
              <a:rPr lang="en-US" dirty="0"/>
              <a:t>Each group needs a paper handout</a:t>
            </a:r>
            <a:r>
              <a:rPr lang="en-US" baseline="0" dirty="0"/>
              <a:t> of the case they are to discuss.  These handouts are attached as Word documents with this module and include the questions the groups are meant to consider when discussing these cases:</a:t>
            </a:r>
          </a:p>
          <a:p>
            <a:pPr marL="0" marR="0" indent="0" defTabSz="914400" eaLnBrk="1" fontAlgn="auto" latinLnBrk="0" hangingPunct="1">
              <a:lnSpc>
                <a:spcPct val="100000"/>
              </a:lnSpc>
              <a:spcBef>
                <a:spcPts val="0"/>
              </a:spcBef>
              <a:spcAft>
                <a:spcPts val="0"/>
              </a:spcAft>
              <a:buClrTx/>
              <a:buSzTx/>
              <a:buFontTx/>
              <a:buNone/>
              <a:tabLst/>
              <a:defRPr i="1">
                <a:solidFill>
                  <a:srgbClr val="FF0000"/>
                </a:solidFill>
              </a:defRPr>
            </a:pPr>
            <a:endParaRPr lang="en-US" sz="1200" i="1" dirty="0">
              <a:effectLst/>
              <a:latin typeface="+mj-lt"/>
              <a:ea typeface="+mj-ea"/>
              <a:cs typeface="+mj-cs"/>
              <a:sym typeface="Calibri"/>
            </a:endParaRP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r>
              <a:rPr lang="en-US" sz="1200" i="1" dirty="0">
                <a:effectLst/>
                <a:latin typeface="+mj-lt"/>
                <a:ea typeface="+mj-ea"/>
                <a:cs typeface="+mj-cs"/>
                <a:sym typeface="Calibri"/>
              </a:rPr>
              <a:t>What stands out in these cases?</a:t>
            </a: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r>
              <a:rPr lang="en-US" sz="1200" i="1" dirty="0">
                <a:effectLst/>
                <a:latin typeface="+mj-lt"/>
                <a:ea typeface="+mj-ea"/>
                <a:cs typeface="+mj-cs"/>
                <a:sym typeface="Calibri"/>
              </a:rPr>
              <a:t>What does the learner take away in these cases? </a:t>
            </a: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r>
              <a:rPr lang="en-US" sz="1200" i="1" dirty="0">
                <a:effectLst/>
                <a:latin typeface="+mj-lt"/>
                <a:ea typeface="+mj-ea"/>
                <a:cs typeface="+mj-cs"/>
                <a:sym typeface="Calibri"/>
              </a:rPr>
              <a:t>How is the message delivered in each case?</a:t>
            </a:r>
          </a:p>
          <a:p>
            <a:pPr marL="228600" marR="0" indent="-228600" defTabSz="914400" eaLnBrk="1" fontAlgn="auto" latinLnBrk="0" hangingPunct="1">
              <a:lnSpc>
                <a:spcPct val="100000"/>
              </a:lnSpc>
              <a:spcBef>
                <a:spcPts val="0"/>
              </a:spcBef>
              <a:spcAft>
                <a:spcPts val="0"/>
              </a:spcAft>
              <a:buClrTx/>
              <a:buSzTx/>
              <a:buFontTx/>
              <a:buAutoNum type="arabicPeriod"/>
              <a:tabLst/>
              <a:defRPr i="1">
                <a:solidFill>
                  <a:srgbClr val="FF0000"/>
                </a:solidFill>
              </a:defRPr>
            </a:pPr>
            <a:endParaRPr lang="en-US" sz="1200" i="1" dirty="0">
              <a:effectLst/>
              <a:latin typeface="+mj-lt"/>
              <a:ea typeface="+mj-ea"/>
              <a:cs typeface="+mj-cs"/>
              <a:sym typeface="Calibri"/>
            </a:endParaRP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rPr dirty="0"/>
              <a:t>The Hidden Curriculum lies outside of the formal curriculum in that it is not formally taught or evaluated.</a:t>
            </a:r>
          </a:p>
          <a:p>
            <a:endParaRPr dirty="0"/>
          </a:p>
          <a:p>
            <a:r>
              <a:rPr dirty="0"/>
              <a:t>Can be positive or negative</a:t>
            </a:r>
          </a:p>
          <a:p>
            <a:r>
              <a:rPr dirty="0"/>
              <a:t>( Highlight that it is frequently framed as negative, but this was not the original intention of the definition)</a:t>
            </a:r>
          </a:p>
          <a:p>
            <a:pPr>
              <a:defRPr i="1"/>
            </a:pPr>
            <a:endParaRPr dirty="0"/>
          </a:p>
          <a:p>
            <a:pPr>
              <a:defRPr i="1"/>
            </a:pPr>
            <a:endParaRPr dirty="0"/>
          </a:p>
          <a:p>
            <a:pPr>
              <a:defRPr i="1"/>
            </a:pPr>
            <a:r>
              <a:rPr dirty="0"/>
              <a:t>Another </a:t>
            </a:r>
            <a:r>
              <a:rPr dirty="0" err="1"/>
              <a:t>Hafferty</a:t>
            </a:r>
            <a:r>
              <a:rPr dirty="0"/>
              <a:t> </a:t>
            </a:r>
            <a:r>
              <a:rPr dirty="0" err="1"/>
              <a:t>Quote:“process</a:t>
            </a:r>
            <a:r>
              <a:rPr dirty="0"/>
              <a:t>, pressures, and constraints that fall out of the formal curriculum, often unarticulated or unexplored”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noRot="1" noChangeAspect="1"/>
          </p:cNvSpPr>
          <p:nvPr>
            <p:ph type="sldImg"/>
          </p:nvPr>
        </p:nvSpPr>
        <p:spPr>
          <a:prstGeom prst="rect">
            <a:avLst/>
          </a:prstGeom>
        </p:spPr>
        <p:txBody>
          <a:bodyPr/>
          <a:lstStyle/>
          <a:p>
            <a:endParaRPr/>
          </a:p>
        </p:txBody>
      </p:sp>
      <p:sp>
        <p:nvSpPr>
          <p:cNvPr id="347" name="Shape 347"/>
          <p:cNvSpPr>
            <a:spLocks noGrp="1"/>
          </p:cNvSpPr>
          <p:nvPr>
            <p:ph type="body" sz="quarter" idx="1"/>
          </p:nvPr>
        </p:nvSpPr>
        <p:spPr>
          <a:prstGeom prst="rect">
            <a:avLst/>
          </a:prstGeom>
        </p:spPr>
        <p:txBody>
          <a:bodyPr/>
          <a:lstStyle/>
          <a:p>
            <a:r>
              <a:rPr dirty="0"/>
              <a:t>Th</a:t>
            </a:r>
            <a:r>
              <a:rPr lang="en-US" dirty="0"/>
              <a:t>is</a:t>
            </a:r>
            <a:r>
              <a:rPr lang="en-US" baseline="0" dirty="0"/>
              <a:t> slide and the </a:t>
            </a:r>
            <a:r>
              <a:rPr dirty="0"/>
              <a:t>following </a:t>
            </a:r>
            <a:r>
              <a:rPr lang="en-US" dirty="0"/>
              <a:t>two </a:t>
            </a:r>
            <a:r>
              <a:rPr dirty="0"/>
              <a:t>slides are illustrating examples of sources of hidden curriculum</a:t>
            </a:r>
            <a:endParaRPr lang="en-US" dirty="0"/>
          </a:p>
          <a:p>
            <a:endParaRPr lang="en-US" dirty="0"/>
          </a:p>
          <a:p>
            <a:r>
              <a:rPr lang="en-US" dirty="0"/>
              <a:t>Facilitator</a:t>
            </a:r>
            <a:r>
              <a:rPr lang="en-US" baseline="0" dirty="0"/>
              <a:t> notes for Difficult Patient:</a:t>
            </a:r>
          </a:p>
          <a:p>
            <a:pPr marL="171450" indent="-171450">
              <a:buFontTx/>
              <a:buChar char="-"/>
            </a:pPr>
            <a:r>
              <a:rPr lang="en-US" baseline="0" dirty="0"/>
              <a:t>Groaning/sighing when seeing difficult patients on day list</a:t>
            </a:r>
          </a:p>
          <a:p>
            <a:pPr marL="171450" indent="-171450">
              <a:buFontTx/>
              <a:buChar char="-"/>
            </a:pPr>
            <a:r>
              <a:rPr lang="en-US" baseline="0" dirty="0"/>
              <a:t>Scheduling residents to see your (staff’s) difficult patients</a:t>
            </a:r>
          </a:p>
          <a:p>
            <a:pPr marL="171450" indent="-171450">
              <a:buFontTx/>
              <a:buChar char="-"/>
            </a:pPr>
            <a:r>
              <a:rPr lang="en-US" baseline="0" dirty="0"/>
              <a:t>Positive example: the difficult patient can be used to convey teaching pearls like empathy and how to manage transference and cross-transference </a:t>
            </a:r>
          </a:p>
          <a:p>
            <a:pPr marL="171450" indent="-171450">
              <a:buFontTx/>
              <a:buChar char="-"/>
            </a:pPr>
            <a:r>
              <a:rPr lang="en-US" baseline="0" dirty="0"/>
              <a:t>Feel free to add your own examples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for</a:t>
            </a:r>
            <a:r>
              <a:rPr lang="en-US" baseline="0" dirty="0"/>
              <a:t> W</a:t>
            </a:r>
            <a:r>
              <a:rPr lang="en-US" dirty="0"/>
              <a:t>ork Overload: e.g. </a:t>
            </a:r>
          </a:p>
          <a:p>
            <a:pPr marL="171450" indent="-171450">
              <a:buFontTx/>
              <a:buChar char="-"/>
            </a:pPr>
            <a:r>
              <a:rPr lang="en-US" dirty="0"/>
              <a:t>faculty and residents checking</a:t>
            </a:r>
            <a:r>
              <a:rPr lang="en-US" baseline="0" dirty="0"/>
              <a:t> and sending messages/e-mails at 11pm or later or on weekends; going in or remote logging-on after hours or on weekends to complete/catch-up on work</a:t>
            </a:r>
          </a:p>
          <a:p>
            <a:pPr marL="171450" indent="-171450">
              <a:buFontTx/>
              <a:buChar char="-"/>
            </a:pPr>
            <a:r>
              <a:rPr lang="en-US" baseline="0" dirty="0"/>
              <a:t>rewarding residents on staying late or coming in after hours when not originally scheduled </a:t>
            </a:r>
          </a:p>
          <a:p>
            <a:pPr marL="171450" indent="-171450">
              <a:buFontTx/>
              <a:buChar char="-"/>
            </a:pPr>
            <a:r>
              <a:rPr lang="en-US" baseline="0" dirty="0"/>
              <a:t>Feel free to add your own examples</a:t>
            </a:r>
          </a:p>
        </p:txBody>
      </p:sp>
    </p:spTree>
    <p:extLst>
      <p:ext uri="{BB962C8B-B14F-4D97-AF65-F5344CB8AC3E}">
        <p14:creationId xmlns:p14="http://schemas.microsoft.com/office/powerpoint/2010/main" val="335088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j-lt"/>
                <a:ea typeface="+mj-ea"/>
                <a:cs typeface="+mj-cs"/>
                <a:sym typeface="Calibri"/>
              </a:rPr>
              <a:t>Facilitator</a:t>
            </a:r>
            <a:r>
              <a:rPr lang="en-US" sz="1200" baseline="0" dirty="0">
                <a:effectLst/>
                <a:latin typeface="+mj-lt"/>
                <a:ea typeface="+mj-ea"/>
                <a:cs typeface="+mj-cs"/>
                <a:sym typeface="Calibri"/>
              </a:rPr>
              <a:t> notes for Role Model: </a:t>
            </a:r>
          </a:p>
          <a:p>
            <a:pPr marL="171450" indent="-171450">
              <a:buFontTx/>
              <a:buChar char="-"/>
            </a:pPr>
            <a:r>
              <a:rPr lang="en-US" sz="1200" baseline="0" dirty="0">
                <a:effectLst/>
                <a:latin typeface="+mj-lt"/>
                <a:ea typeface="+mj-ea"/>
                <a:cs typeface="+mj-cs"/>
                <a:sym typeface="Calibri"/>
              </a:rPr>
              <a:t>R</a:t>
            </a:r>
            <a:r>
              <a:rPr lang="en-US" sz="1200" dirty="0">
                <a:effectLst/>
                <a:latin typeface="+mj-lt"/>
                <a:ea typeface="+mj-ea"/>
                <a:cs typeface="+mj-cs"/>
                <a:sym typeface="Calibri"/>
              </a:rPr>
              <a:t>ole-</a:t>
            </a:r>
            <a:r>
              <a:rPr lang="en-US" sz="1200" dirty="0" err="1">
                <a:effectLst/>
                <a:latin typeface="+mj-lt"/>
                <a:ea typeface="+mj-ea"/>
                <a:cs typeface="+mj-cs"/>
                <a:sym typeface="Calibri"/>
              </a:rPr>
              <a:t>modelling</a:t>
            </a:r>
            <a:r>
              <a:rPr lang="en-US" sz="1200" dirty="0">
                <a:effectLst/>
                <a:latin typeface="+mj-lt"/>
                <a:ea typeface="+mj-ea"/>
                <a:cs typeface="+mj-cs"/>
                <a:sym typeface="Calibri"/>
              </a:rPr>
              <a:t> includes how we interact with patients but also how we role model </a:t>
            </a:r>
            <a:r>
              <a:rPr lang="en-US" sz="1200" dirty="0" err="1">
                <a:effectLst/>
                <a:latin typeface="+mj-lt"/>
                <a:ea typeface="+mj-ea"/>
                <a:cs typeface="+mj-cs"/>
                <a:sym typeface="Calibri"/>
              </a:rPr>
              <a:t>interprofessional</a:t>
            </a:r>
            <a:r>
              <a:rPr lang="en-US" sz="1200" dirty="0">
                <a:effectLst/>
                <a:latin typeface="+mj-lt"/>
                <a:ea typeface="+mj-ea"/>
                <a:cs typeface="+mj-cs"/>
                <a:sym typeface="Calibri"/>
              </a:rPr>
              <a:t> relationships through such actions as how we talk to secretaries, how we engage with locating, how we speak with consultants and how do we respond when we are being consulted</a:t>
            </a:r>
          </a:p>
          <a:p>
            <a:pPr marL="171450" indent="-171450">
              <a:buFontTx/>
              <a:buChar char="-"/>
            </a:pPr>
            <a:r>
              <a:rPr lang="en-US" sz="1200" dirty="0">
                <a:effectLst/>
                <a:latin typeface="+mj-lt"/>
                <a:ea typeface="+mj-ea"/>
                <a:cs typeface="+mj-cs"/>
                <a:sym typeface="Calibri"/>
              </a:rPr>
              <a:t>Feel free to add your own examples</a:t>
            </a:r>
          </a:p>
          <a:p>
            <a:r>
              <a:rPr lang="en-US" sz="1200" dirty="0">
                <a:effectLst/>
                <a:latin typeface="+mj-lt"/>
                <a:ea typeface="+mj-ea"/>
                <a:cs typeface="+mj-cs"/>
                <a:sym typeface="Calibri"/>
              </a:rPr>
              <a:t> </a:t>
            </a:r>
          </a:p>
        </p:txBody>
      </p:sp>
    </p:spTree>
    <p:extLst>
      <p:ext uri="{BB962C8B-B14F-4D97-AF65-F5344CB8AC3E}">
        <p14:creationId xmlns:p14="http://schemas.microsoft.com/office/powerpoint/2010/main" val="133204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Lack of accountability to patients: contributed</a:t>
            </a:r>
            <a:r>
              <a:rPr lang="en-US" baseline="0" dirty="0"/>
              <a:t> to, for example, by increasing lack of long-term relationships between physician and patient and frequent turn-over of MRP, especially while in hospital </a:t>
            </a:r>
          </a:p>
          <a:p>
            <a:endParaRPr lang="en-US" baseline="0" dirty="0"/>
          </a:p>
          <a:p>
            <a:r>
              <a:rPr lang="en-US" baseline="0" dirty="0"/>
              <a:t>Health practitioner overload: for example, as a result of too much busy-work; excessive documentation to justify a billing code or protection against perceived </a:t>
            </a:r>
            <a:r>
              <a:rPr lang="en-US" baseline="0" dirty="0" err="1"/>
              <a:t>medicolegal</a:t>
            </a:r>
            <a:r>
              <a:rPr lang="en-US" baseline="0" dirty="0"/>
              <a:t> risk; requirement to complete multiple forms/documents</a:t>
            </a:r>
          </a:p>
          <a:p>
            <a:endParaRPr lang="en-US" baseline="0" dirty="0"/>
          </a:p>
          <a:p>
            <a:r>
              <a:rPr lang="en-US" baseline="0" dirty="0"/>
              <a:t>Teachers’ negative attitudes/apathy: for example, judgmental remarks about a patient with chronic pain or substance use issues; </a:t>
            </a:r>
            <a:r>
              <a:rPr lang="en-US" sz="1200" b="0" i="0" kern="1200" dirty="0">
                <a:solidFill>
                  <a:schemeClr val="tx1"/>
                </a:solidFill>
                <a:effectLst/>
                <a:latin typeface="+mj-lt"/>
                <a:ea typeface="+mj-ea"/>
                <a:cs typeface="+mj-cs"/>
                <a:sym typeface="Calibri"/>
              </a:rPr>
              <a:t>teaching trainees that they shouldn’t “get too close” to their patients, with the stated or implied message that “enforced detachment” is necessary to maintain objectivity in decision making</a:t>
            </a:r>
          </a:p>
          <a:p>
            <a:endParaRPr lang="en-US" sz="1200" b="0" i="0" kern="1200" dirty="0">
              <a:solidFill>
                <a:schemeClr val="tx1"/>
              </a:solidFill>
              <a:effectLst/>
              <a:latin typeface="+mj-lt"/>
              <a:ea typeface="+mj-ea"/>
              <a:cs typeface="+mj-cs"/>
              <a:sym typeface="Calibri"/>
            </a:endParaRPr>
          </a:p>
          <a:p>
            <a:r>
              <a:rPr lang="en-US" sz="1200" b="0" i="0" kern="1200" dirty="0">
                <a:solidFill>
                  <a:schemeClr val="tx1"/>
                </a:solidFill>
                <a:effectLst/>
                <a:latin typeface="+mj-lt"/>
                <a:ea typeface="+mj-ea"/>
                <a:cs typeface="+mj-cs"/>
                <a:sym typeface="Calibri"/>
              </a:rPr>
              <a:t>Electronic</a:t>
            </a:r>
            <a:r>
              <a:rPr lang="en-US" sz="1200" b="0" i="0" kern="1200" baseline="0" dirty="0">
                <a:solidFill>
                  <a:schemeClr val="tx1"/>
                </a:solidFill>
                <a:effectLst/>
                <a:latin typeface="+mj-lt"/>
                <a:ea typeface="+mj-ea"/>
                <a:cs typeface="+mj-cs"/>
                <a:sym typeface="Calibri"/>
              </a:rPr>
              <a:t> health record: typing while trying to listen to a patient’s story makes delivery of compassionate care challenging; example of Dr. Varghese in a NEJM article: there are now 2 patients, the “</a:t>
            </a:r>
            <a:r>
              <a:rPr lang="en-US" sz="1200" b="0" i="0" kern="1200" baseline="0" dirty="0" err="1">
                <a:solidFill>
                  <a:schemeClr val="tx1"/>
                </a:solidFill>
                <a:effectLst/>
                <a:latin typeface="+mj-lt"/>
                <a:ea typeface="+mj-ea"/>
                <a:cs typeface="+mj-cs"/>
                <a:sym typeface="Calibri"/>
              </a:rPr>
              <a:t>i</a:t>
            </a:r>
            <a:r>
              <a:rPr lang="en-US" sz="1200" b="0" i="0" kern="1200" baseline="0" dirty="0">
                <a:solidFill>
                  <a:schemeClr val="tx1"/>
                </a:solidFill>
                <a:effectLst/>
                <a:latin typeface="+mj-lt"/>
                <a:ea typeface="+mj-ea"/>
                <a:cs typeface="+mj-cs"/>
                <a:sym typeface="Calibri"/>
              </a:rPr>
              <a:t>-patient” and the real-life patient and health practitioners are trying to “fix” the “</a:t>
            </a:r>
            <a:r>
              <a:rPr lang="en-US" sz="1200" b="0" i="0" kern="1200" baseline="0" dirty="0" err="1">
                <a:solidFill>
                  <a:schemeClr val="tx1"/>
                </a:solidFill>
                <a:effectLst/>
                <a:latin typeface="+mj-lt"/>
                <a:ea typeface="+mj-ea"/>
                <a:cs typeface="+mj-cs"/>
                <a:sym typeface="Calibri"/>
              </a:rPr>
              <a:t>i</a:t>
            </a:r>
            <a:r>
              <a:rPr lang="en-US" sz="1200" b="0" i="0" kern="1200" baseline="0" dirty="0">
                <a:solidFill>
                  <a:schemeClr val="tx1"/>
                </a:solidFill>
                <a:effectLst/>
                <a:latin typeface="+mj-lt"/>
                <a:ea typeface="+mj-ea"/>
                <a:cs typeface="+mj-cs"/>
                <a:sym typeface="Calibri"/>
              </a:rPr>
              <a:t>-patient” rather than listening to the real-life patient</a:t>
            </a:r>
            <a:endParaRPr lang="en-US" dirty="0"/>
          </a:p>
          <a:p>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B9A"/>
                </a:solidFill>
              </a:defRPr>
            </a:lvl1pPr>
            <a:lvl2pPr marL="0" indent="0" algn="ctr">
              <a:buSzTx/>
              <a:buFontTx/>
              <a:buNone/>
              <a:defRPr>
                <a:solidFill>
                  <a:srgbClr val="888B9A"/>
                </a:solidFill>
              </a:defRPr>
            </a:lvl2pPr>
            <a:lvl3pPr marL="0" indent="0" algn="ctr">
              <a:buSzTx/>
              <a:buFontTx/>
              <a:buNone/>
              <a:defRPr>
                <a:solidFill>
                  <a:srgbClr val="888B9A"/>
                </a:solidFill>
              </a:defRPr>
            </a:lvl3pPr>
            <a:lvl4pPr marL="0" indent="0" algn="ctr">
              <a:buSzTx/>
              <a:buFontTx/>
              <a:buNone/>
              <a:defRPr>
                <a:solidFill>
                  <a:srgbClr val="888B9A"/>
                </a:solidFill>
              </a:defRPr>
            </a:lvl4pPr>
            <a:lvl5pPr marL="0" indent="0" algn="ctr">
              <a:buSzTx/>
              <a:buFontTx/>
              <a:buNone/>
              <a:defRPr>
                <a:solidFill>
                  <a:srgbClr val="888B9A"/>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19"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120" name="Body Level One…"/>
          <p:cNvSpPr txBox="1">
            <a:spLocks noGrp="1"/>
          </p:cNvSpPr>
          <p:nvPr>
            <p:ph type="body" idx="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722312" y="4406900"/>
            <a:ext cx="7772401" cy="1362075"/>
          </a:xfrm>
          <a:prstGeom prst="rect">
            <a:avLst/>
          </a:prstGeom>
        </p:spPr>
        <p:txBody>
          <a:bodyPr anchor="t"/>
          <a:lstStyle>
            <a:lvl1pPr algn="l">
              <a:defRPr sz="4000" b="1" cap="all">
                <a:solidFill>
                  <a:srgbClr val="000000"/>
                </a:solidFill>
              </a:defRPr>
            </a:lvl1pPr>
          </a:lstStyle>
          <a:p>
            <a:r>
              <a:t>Title Text</a:t>
            </a:r>
          </a:p>
        </p:txBody>
      </p:sp>
      <p:sp>
        <p:nvSpPr>
          <p:cNvPr id="129"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37"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138"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solidFill>
                  <a:srgbClr val="000000"/>
                </a:solidFill>
              </a:defRPr>
            </a:lvl1pPr>
            <a:lvl2pPr marL="790575" indent="-333375">
              <a:spcBef>
                <a:spcPts val="600"/>
              </a:spcBef>
              <a:defRPr sz="2800">
                <a:solidFill>
                  <a:srgbClr val="000000"/>
                </a:solidFill>
              </a:defRPr>
            </a:lvl2pPr>
            <a:lvl3pPr marL="1234438" indent="-320038">
              <a:spcBef>
                <a:spcPts val="600"/>
              </a:spcBef>
              <a:defRPr sz="2800">
                <a:solidFill>
                  <a:srgbClr val="000000"/>
                </a:solidFill>
              </a:defRPr>
            </a:lvl3pPr>
            <a:lvl4pPr marL="1727200" indent="-355600">
              <a:spcBef>
                <a:spcPts val="600"/>
              </a:spcBef>
              <a:defRPr sz="2800">
                <a:solidFill>
                  <a:srgbClr val="000000"/>
                </a:solidFill>
              </a:defRPr>
            </a:lvl4pPr>
            <a:lvl5pPr marL="2184400" indent="-355600">
              <a:spcBef>
                <a:spcPts val="600"/>
              </a:spcBef>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46"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147"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solidFill>
                  <a:srgbClr val="000000"/>
                </a:solidFill>
              </a:defRPr>
            </a:lvl1pPr>
            <a:lvl2pPr marL="0" indent="0">
              <a:spcBef>
                <a:spcPts val="500"/>
              </a:spcBef>
              <a:buSzTx/>
              <a:buFontTx/>
              <a:buNone/>
              <a:defRPr sz="2400" b="1">
                <a:solidFill>
                  <a:srgbClr val="000000"/>
                </a:solidFill>
              </a:defRPr>
            </a:lvl2pPr>
            <a:lvl3pPr marL="0" indent="0">
              <a:spcBef>
                <a:spcPts val="500"/>
              </a:spcBef>
              <a:buSzTx/>
              <a:buFontTx/>
              <a:buNone/>
              <a:defRPr sz="2400" b="1">
                <a:solidFill>
                  <a:srgbClr val="000000"/>
                </a:solidFill>
              </a:defRPr>
            </a:lvl3pPr>
            <a:lvl4pPr marL="0" indent="0">
              <a:spcBef>
                <a:spcPts val="500"/>
              </a:spcBef>
              <a:buSzTx/>
              <a:buFontTx/>
              <a:buNone/>
              <a:defRPr sz="2400" b="1">
                <a:solidFill>
                  <a:srgbClr val="000000"/>
                </a:solidFill>
              </a:defRPr>
            </a:lvl4pPr>
            <a:lvl5pPr marL="0" indent="0">
              <a:spcBef>
                <a:spcPts val="500"/>
              </a:spcBef>
              <a:buSzTx/>
              <a:buFontTx/>
              <a:buNone/>
              <a:defRPr sz="2400" b="1">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149"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56"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157"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4"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457200" y="273050"/>
            <a:ext cx="3008316" cy="1162050"/>
          </a:xfrm>
          <a:prstGeom prst="rect">
            <a:avLst/>
          </a:prstGeom>
        </p:spPr>
        <p:txBody>
          <a:bodyPr anchor="b"/>
          <a:lstStyle>
            <a:lvl1pPr algn="l">
              <a:defRPr sz="2000" b="1">
                <a:solidFill>
                  <a:srgbClr val="000000"/>
                </a:solidFill>
              </a:defRPr>
            </a:lvl1pPr>
          </a:lstStyle>
          <a:p>
            <a:r>
              <a:t>Title Text</a:t>
            </a:r>
          </a:p>
        </p:txBody>
      </p:sp>
      <p:sp>
        <p:nvSpPr>
          <p:cNvPr id="172" name="Body Level One…"/>
          <p:cNvSpPr txBox="1">
            <a:spLocks noGrp="1"/>
          </p:cNvSpPr>
          <p:nvPr>
            <p:ph type="body" idx="1"/>
          </p:nvPr>
        </p:nvSpPr>
        <p:spPr>
          <a:xfrm>
            <a:off x="3575050" y="273050"/>
            <a:ext cx="5111750" cy="585311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73"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174"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81" name="Title Text"/>
          <p:cNvSpPr txBox="1">
            <a:spLocks noGrp="1"/>
          </p:cNvSpPr>
          <p:nvPr>
            <p:ph type="title"/>
          </p:nvPr>
        </p:nvSpPr>
        <p:spPr>
          <a:xfrm>
            <a:off x="1792288" y="4800600"/>
            <a:ext cx="5486403" cy="566738"/>
          </a:xfrm>
          <a:prstGeom prst="rect">
            <a:avLst/>
          </a:prstGeom>
        </p:spPr>
        <p:txBody>
          <a:bodyPr anchor="b"/>
          <a:lstStyle>
            <a:lvl1pPr algn="l">
              <a:defRPr sz="2000" b="1">
                <a:solidFill>
                  <a:srgbClr val="000000"/>
                </a:solidFill>
              </a:defRPr>
            </a:lvl1pPr>
          </a:lstStyle>
          <a:p>
            <a:r>
              <a:t>Title Text</a:t>
            </a:r>
          </a:p>
        </p:txBody>
      </p:sp>
      <p:sp>
        <p:nvSpPr>
          <p:cNvPr id="182"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183"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solidFill>
                  <a:srgbClr val="000000"/>
                </a:solidFill>
              </a:defRPr>
            </a:lvl1pPr>
            <a:lvl2pPr marL="0" indent="0">
              <a:spcBef>
                <a:spcPts val="300"/>
              </a:spcBef>
              <a:buSzTx/>
              <a:buFontTx/>
              <a:buNone/>
              <a:defRPr sz="1400">
                <a:solidFill>
                  <a:srgbClr val="000000"/>
                </a:solidFill>
              </a:defRPr>
            </a:lvl2pPr>
            <a:lvl3pPr marL="0" indent="0">
              <a:spcBef>
                <a:spcPts val="300"/>
              </a:spcBef>
              <a:buSzTx/>
              <a:buFontTx/>
              <a:buNone/>
              <a:defRPr sz="1400">
                <a:solidFill>
                  <a:srgbClr val="000000"/>
                </a:solidFill>
              </a:defRPr>
            </a:lvl3pPr>
            <a:lvl4pPr marL="0" indent="0">
              <a:spcBef>
                <a:spcPts val="300"/>
              </a:spcBef>
              <a:buSzTx/>
              <a:buFontTx/>
              <a:buNone/>
              <a:defRPr sz="1400">
                <a:solidFill>
                  <a:srgbClr val="000000"/>
                </a:solidFill>
              </a:defRPr>
            </a:lvl4pPr>
            <a:lvl5pPr marL="0" indent="0">
              <a:spcBef>
                <a:spcPts val="300"/>
              </a:spcBef>
              <a:buSzTx/>
              <a:buFontTx/>
              <a:buNone/>
              <a:defRPr sz="14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91"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192"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193" name="Title Text"/>
          <p:cNvSpPr txBox="1">
            <a:spLocks noGrp="1"/>
          </p:cNvSpPr>
          <p:nvPr>
            <p:ph type="title"/>
          </p:nvPr>
        </p:nvSpPr>
        <p:spPr>
          <a:xfrm>
            <a:off x="685800" y="2130425"/>
            <a:ext cx="7772400" cy="1470025"/>
          </a:xfrm>
          <a:prstGeom prst="rect">
            <a:avLst/>
          </a:prstGeom>
        </p:spPr>
        <p:txBody>
          <a:bodyPr/>
          <a:lstStyle>
            <a:lvl1pPr>
              <a:defRPr>
                <a:solidFill>
                  <a:srgbClr val="000000"/>
                </a:solidFill>
              </a:defRPr>
            </a:lvl1pPr>
          </a:lstStyle>
          <a:p>
            <a:r>
              <a:t>Title Text</a:t>
            </a:r>
          </a:p>
        </p:txBody>
      </p:sp>
      <p:sp>
        <p:nvSpPr>
          <p:cNvPr id="194"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5"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02"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03"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04"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205" name="Body Level One…"/>
          <p:cNvSpPr txBox="1">
            <a:spLocks noGrp="1"/>
          </p:cNvSpPr>
          <p:nvPr>
            <p:ph type="body" idx="1"/>
          </p:nvPr>
        </p:nvSpPr>
        <p:spPr>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06"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13"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14"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15" name="Title Text"/>
          <p:cNvSpPr txBox="1">
            <a:spLocks noGrp="1"/>
          </p:cNvSpPr>
          <p:nvPr>
            <p:ph type="title"/>
          </p:nvPr>
        </p:nvSpPr>
        <p:spPr>
          <a:xfrm>
            <a:off x="722312" y="4406900"/>
            <a:ext cx="7772401" cy="1362075"/>
          </a:xfrm>
          <a:prstGeom prst="rect">
            <a:avLst/>
          </a:prstGeom>
        </p:spPr>
        <p:txBody>
          <a:bodyPr anchor="t"/>
          <a:lstStyle>
            <a:lvl1pPr algn="l">
              <a:defRPr sz="4000" b="1" cap="all">
                <a:solidFill>
                  <a:srgbClr val="000000"/>
                </a:solidFill>
              </a:defRPr>
            </a:lvl1pPr>
          </a:lstStyle>
          <a:p>
            <a:r>
              <a:t>Title Text</a:t>
            </a:r>
          </a:p>
        </p:txBody>
      </p:sp>
      <p:sp>
        <p:nvSpPr>
          <p:cNvPr id="216" name="Body Level One…"/>
          <p:cNvSpPr txBox="1">
            <a:spLocks noGrp="1"/>
          </p:cNvSpPr>
          <p:nvPr>
            <p:ph type="body" sz="quarter" idx="1"/>
          </p:nvPr>
        </p:nvSpPr>
        <p:spPr>
          <a:xfrm>
            <a:off x="722312" y="2906713"/>
            <a:ext cx="7772401" cy="1500190"/>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17"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24"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25"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26"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227"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solidFill>
                  <a:srgbClr val="000000"/>
                </a:solidFill>
              </a:defRPr>
            </a:lvl1pPr>
            <a:lvl2pPr marL="790575" indent="-333375">
              <a:spcBef>
                <a:spcPts val="600"/>
              </a:spcBef>
              <a:defRPr sz="2800">
                <a:solidFill>
                  <a:srgbClr val="000000"/>
                </a:solidFill>
              </a:defRPr>
            </a:lvl2pPr>
            <a:lvl3pPr marL="1234438" indent="-320038">
              <a:spcBef>
                <a:spcPts val="600"/>
              </a:spcBef>
              <a:defRPr sz="2800">
                <a:solidFill>
                  <a:srgbClr val="000000"/>
                </a:solidFill>
              </a:defRPr>
            </a:lvl3pPr>
            <a:lvl4pPr marL="1727200" indent="-355600">
              <a:spcBef>
                <a:spcPts val="600"/>
              </a:spcBef>
              <a:defRPr sz="2800">
                <a:solidFill>
                  <a:srgbClr val="000000"/>
                </a:solidFill>
              </a:defRPr>
            </a:lvl4pPr>
            <a:lvl5pPr marL="2184400" indent="-355600">
              <a:spcBef>
                <a:spcPts val="600"/>
              </a:spcBef>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28"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35"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36"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37"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23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solidFill>
                  <a:srgbClr val="000000"/>
                </a:solidFill>
              </a:defRPr>
            </a:lvl1pPr>
            <a:lvl2pPr marL="0" indent="0">
              <a:spcBef>
                <a:spcPts val="500"/>
              </a:spcBef>
              <a:buSzTx/>
              <a:buFontTx/>
              <a:buNone/>
              <a:defRPr sz="2400" b="1">
                <a:solidFill>
                  <a:srgbClr val="000000"/>
                </a:solidFill>
              </a:defRPr>
            </a:lvl2pPr>
            <a:lvl3pPr marL="0" indent="0">
              <a:spcBef>
                <a:spcPts val="500"/>
              </a:spcBef>
              <a:buSzTx/>
              <a:buFontTx/>
              <a:buNone/>
              <a:defRPr sz="2400" b="1">
                <a:solidFill>
                  <a:srgbClr val="000000"/>
                </a:solidFill>
              </a:defRPr>
            </a:lvl3pPr>
            <a:lvl4pPr marL="0" indent="0">
              <a:spcBef>
                <a:spcPts val="500"/>
              </a:spcBef>
              <a:buSzTx/>
              <a:buFontTx/>
              <a:buNone/>
              <a:defRPr sz="2400" b="1">
                <a:solidFill>
                  <a:srgbClr val="000000"/>
                </a:solidFill>
              </a:defRPr>
            </a:lvl4pPr>
            <a:lvl5pPr marL="0" indent="0">
              <a:spcBef>
                <a:spcPts val="500"/>
              </a:spcBef>
              <a:buSzTx/>
              <a:buFontTx/>
              <a:buNone/>
              <a:defRPr sz="2400" b="1">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39"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240"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47"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48"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49" name="Title Text"/>
          <p:cNvSpPr txBox="1">
            <a:spLocks noGrp="1"/>
          </p:cNvSpPr>
          <p:nvPr>
            <p:ph type="title"/>
          </p:nvPr>
        </p:nvSpPr>
        <p:spPr>
          <a:prstGeom prst="rect">
            <a:avLst/>
          </a:prstGeom>
        </p:spPr>
        <p:txBody>
          <a:bodyPr/>
          <a:lstStyle>
            <a:lvl1pPr>
              <a:defRPr>
                <a:solidFill>
                  <a:srgbClr val="000000"/>
                </a:solidFill>
              </a:defRPr>
            </a:lvl1pPr>
          </a:lstStyle>
          <a:p>
            <a:r>
              <a:t>Title Text</a:t>
            </a:r>
          </a:p>
        </p:txBody>
      </p:sp>
      <p:sp>
        <p:nvSpPr>
          <p:cNvPr id="250"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57"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58"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59"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66"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67"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68" name="Title Text"/>
          <p:cNvSpPr txBox="1">
            <a:spLocks noGrp="1"/>
          </p:cNvSpPr>
          <p:nvPr>
            <p:ph type="title"/>
          </p:nvPr>
        </p:nvSpPr>
        <p:spPr>
          <a:xfrm>
            <a:off x="457200" y="273050"/>
            <a:ext cx="3008316" cy="1162050"/>
          </a:xfrm>
          <a:prstGeom prst="rect">
            <a:avLst/>
          </a:prstGeom>
        </p:spPr>
        <p:txBody>
          <a:bodyPr anchor="b"/>
          <a:lstStyle>
            <a:lvl1pPr algn="l">
              <a:defRPr sz="2000" b="1">
                <a:solidFill>
                  <a:srgbClr val="000000"/>
                </a:solidFill>
              </a:defRPr>
            </a:lvl1pPr>
          </a:lstStyle>
          <a:p>
            <a:r>
              <a:t>Title Text</a:t>
            </a:r>
          </a:p>
        </p:txBody>
      </p:sp>
      <p:sp>
        <p:nvSpPr>
          <p:cNvPr id="269" name="Body Level One…"/>
          <p:cNvSpPr txBox="1">
            <a:spLocks noGrp="1"/>
          </p:cNvSpPr>
          <p:nvPr>
            <p:ph type="body" idx="1"/>
          </p:nvPr>
        </p:nvSpPr>
        <p:spPr>
          <a:xfrm>
            <a:off x="3575050" y="273050"/>
            <a:ext cx="5111750" cy="585311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70"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271"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78" name="Rectangle 6"/>
          <p:cNvSpPr/>
          <p:nvPr/>
        </p:nvSpPr>
        <p:spPr>
          <a:xfrm>
            <a:off x="0" y="5791200"/>
            <a:ext cx="9144000" cy="1066800"/>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pic>
        <p:nvPicPr>
          <p:cNvPr id="279" name="Picture 7" descr="Picture 7"/>
          <p:cNvPicPr>
            <a:picLocks noChangeAspect="1"/>
          </p:cNvPicPr>
          <p:nvPr/>
        </p:nvPicPr>
        <p:blipFill>
          <a:blip r:embed="rId2" cstate="print"/>
          <a:stretch>
            <a:fillRect/>
          </a:stretch>
        </p:blipFill>
        <p:spPr>
          <a:xfrm>
            <a:off x="-457200" y="5791200"/>
            <a:ext cx="4648200" cy="850651"/>
          </a:xfrm>
          <a:prstGeom prst="rect">
            <a:avLst/>
          </a:prstGeom>
          <a:ln w="12700">
            <a:miter lim="400000"/>
          </a:ln>
        </p:spPr>
      </p:pic>
      <p:sp>
        <p:nvSpPr>
          <p:cNvPr id="280" name="Title Text"/>
          <p:cNvSpPr txBox="1">
            <a:spLocks noGrp="1"/>
          </p:cNvSpPr>
          <p:nvPr>
            <p:ph type="title"/>
          </p:nvPr>
        </p:nvSpPr>
        <p:spPr>
          <a:xfrm>
            <a:off x="1792288" y="4800600"/>
            <a:ext cx="5486403" cy="566738"/>
          </a:xfrm>
          <a:prstGeom prst="rect">
            <a:avLst/>
          </a:prstGeom>
        </p:spPr>
        <p:txBody>
          <a:bodyPr anchor="b"/>
          <a:lstStyle>
            <a:lvl1pPr algn="l">
              <a:defRPr sz="2000" b="1">
                <a:solidFill>
                  <a:srgbClr val="000000"/>
                </a:solidFill>
              </a:defRPr>
            </a:lvl1pPr>
          </a:lstStyle>
          <a:p>
            <a:r>
              <a:t>Title Text</a:t>
            </a:r>
          </a:p>
        </p:txBody>
      </p:sp>
      <p:sp>
        <p:nvSpPr>
          <p:cNvPr id="281"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282"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solidFill>
                  <a:srgbClr val="000000"/>
                </a:solidFill>
              </a:defRPr>
            </a:lvl1pPr>
            <a:lvl2pPr marL="0" indent="0">
              <a:spcBef>
                <a:spcPts val="300"/>
              </a:spcBef>
              <a:buSzTx/>
              <a:buFontTx/>
              <a:buNone/>
              <a:defRPr sz="1400">
                <a:solidFill>
                  <a:srgbClr val="000000"/>
                </a:solidFill>
              </a:defRPr>
            </a:lvl2pPr>
            <a:lvl3pPr marL="0" indent="0">
              <a:spcBef>
                <a:spcPts val="300"/>
              </a:spcBef>
              <a:buSzTx/>
              <a:buFontTx/>
              <a:buNone/>
              <a:defRPr sz="1400">
                <a:solidFill>
                  <a:srgbClr val="000000"/>
                </a:solidFill>
              </a:defRPr>
            </a:lvl3pPr>
            <a:lvl4pPr marL="0" indent="0">
              <a:spcBef>
                <a:spcPts val="300"/>
              </a:spcBef>
              <a:buSzTx/>
              <a:buFontTx/>
              <a:buNone/>
              <a:defRPr sz="1400">
                <a:solidFill>
                  <a:srgbClr val="000000"/>
                </a:solidFill>
              </a:defRPr>
            </a:lvl4pPr>
            <a:lvl5pPr marL="0" indent="0">
              <a:spcBef>
                <a:spcPts val="300"/>
              </a:spcBef>
              <a:buSzTx/>
              <a:buFontTx/>
              <a:buNone/>
              <a:defRPr sz="14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39" name="Picture 5" descr="Picture 5"/>
          <p:cNvPicPr>
            <a:picLocks noChangeAspect="1"/>
          </p:cNvPicPr>
          <p:nvPr/>
        </p:nvPicPr>
        <p:blipFill>
          <a:blip r:embed="rId2" cstate="print"/>
          <a:stretch>
            <a:fillRect/>
          </a:stretch>
        </p:blipFill>
        <p:spPr>
          <a:xfrm>
            <a:off x="-533400" y="5750857"/>
            <a:ext cx="4800600" cy="878545"/>
          </a:xfrm>
          <a:prstGeom prst="rect">
            <a:avLst/>
          </a:prstGeom>
          <a:ln w="12700">
            <a:miter lim="400000"/>
          </a:ln>
        </p:spPr>
      </p:pic>
      <p:sp>
        <p:nvSpPr>
          <p:cNvPr id="40" name="Rectangle 4"/>
          <p:cNvSpPr/>
          <p:nvPr/>
        </p:nvSpPr>
        <p:spPr>
          <a:xfrm>
            <a:off x="0" y="1013793"/>
            <a:ext cx="8686800" cy="2638429"/>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sp>
        <p:nvSpPr>
          <p:cNvPr id="41" name="Rectangle 6"/>
          <p:cNvSpPr/>
          <p:nvPr/>
        </p:nvSpPr>
        <p:spPr>
          <a:xfrm>
            <a:off x="8459788" y="762000"/>
            <a:ext cx="522290" cy="3149600"/>
          </a:xfrm>
          <a:prstGeom prst="rect">
            <a:avLst/>
          </a:prstGeom>
          <a:solidFill>
            <a:schemeClr val="accent2">
              <a:alpha val="49804"/>
            </a:schemeClr>
          </a:solidFill>
          <a:ln w="12700">
            <a:miter lim="400000"/>
          </a:ln>
        </p:spPr>
        <p:txBody>
          <a:bodyPr lIns="45718" tIns="45718" rIns="45718" bIns="45718" anchor="ctr"/>
          <a:lstStyle/>
          <a:p>
            <a:pPr algn="ctr">
              <a:defRPr>
                <a:solidFill>
                  <a:srgbClr val="FFFFFF"/>
                </a:solidFill>
              </a:defRPr>
            </a:pPr>
            <a:endParaRPr/>
          </a:p>
        </p:txBody>
      </p:sp>
      <p:sp>
        <p:nvSpPr>
          <p:cNvPr id="42" name="Title Text"/>
          <p:cNvSpPr txBox="1">
            <a:spLocks noGrp="1"/>
          </p:cNvSpPr>
          <p:nvPr>
            <p:ph type="title"/>
          </p:nvPr>
        </p:nvSpPr>
        <p:spPr>
          <a:xfrm>
            <a:off x="685800" y="2130425"/>
            <a:ext cx="7772400" cy="1470025"/>
          </a:xfrm>
          <a:prstGeom prst="rect">
            <a:avLst/>
          </a:prstGeom>
        </p:spPr>
        <p:txBody>
          <a:bodyPr/>
          <a:lstStyle>
            <a:lvl1pPr algn="l">
              <a:defRPr>
                <a:solidFill>
                  <a:srgbClr val="FFFFFF"/>
                </a:solidFill>
              </a:defRPr>
            </a:lvl1pPr>
          </a:lstStyle>
          <a:p>
            <a:r>
              <a:t>Title Text</a:t>
            </a:r>
          </a:p>
        </p:txBody>
      </p:sp>
      <p:sp>
        <p:nvSpPr>
          <p:cNvPr id="43"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sz="3000">
                <a:solidFill>
                  <a:srgbClr val="888B9A"/>
                </a:solidFill>
              </a:defRPr>
            </a:lvl1pPr>
            <a:lvl2pPr marL="0" indent="0" algn="ctr">
              <a:buSzTx/>
              <a:buFontTx/>
              <a:buNone/>
              <a:defRPr sz="3000">
                <a:solidFill>
                  <a:srgbClr val="888B9A"/>
                </a:solidFill>
              </a:defRPr>
            </a:lvl2pPr>
            <a:lvl3pPr marL="0" indent="0" algn="ctr">
              <a:buSzTx/>
              <a:buFontTx/>
              <a:buNone/>
              <a:defRPr sz="3000">
                <a:solidFill>
                  <a:srgbClr val="888B9A"/>
                </a:solidFill>
              </a:defRPr>
            </a:lvl3pPr>
            <a:lvl4pPr marL="0" indent="0" algn="ctr">
              <a:buSzTx/>
              <a:buFontTx/>
              <a:buNone/>
              <a:defRPr sz="3000">
                <a:solidFill>
                  <a:srgbClr val="888B9A"/>
                </a:solidFill>
              </a:defRPr>
            </a:lvl4pPr>
            <a:lvl5pPr marL="0" indent="0" algn="ctr">
              <a:buSzTx/>
              <a:buFontTx/>
              <a:buNone/>
              <a:defRPr sz="3000">
                <a:solidFill>
                  <a:srgbClr val="888B9A"/>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1" name="Picture 5" descr="Picture 5"/>
          <p:cNvPicPr>
            <a:picLocks noChangeAspect="1"/>
          </p:cNvPicPr>
          <p:nvPr/>
        </p:nvPicPr>
        <p:blipFill>
          <a:blip r:embed="rId2" cstate="print"/>
          <a:stretch>
            <a:fillRect/>
          </a:stretch>
        </p:blipFill>
        <p:spPr>
          <a:xfrm>
            <a:off x="-533400" y="5750857"/>
            <a:ext cx="4800600" cy="878545"/>
          </a:xfrm>
          <a:prstGeom prst="rect">
            <a:avLst/>
          </a:prstGeom>
          <a:ln w="12700">
            <a:miter lim="400000"/>
          </a:ln>
        </p:spPr>
      </p:pic>
      <p:sp>
        <p:nvSpPr>
          <p:cNvPr id="52" name="Rectangle 4"/>
          <p:cNvSpPr/>
          <p:nvPr/>
        </p:nvSpPr>
        <p:spPr>
          <a:xfrm>
            <a:off x="0" y="1013793"/>
            <a:ext cx="8686800" cy="2638429"/>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sp>
        <p:nvSpPr>
          <p:cNvPr id="53" name="Rectangle 6"/>
          <p:cNvSpPr/>
          <p:nvPr/>
        </p:nvSpPr>
        <p:spPr>
          <a:xfrm>
            <a:off x="8459788" y="762000"/>
            <a:ext cx="522290" cy="3149600"/>
          </a:xfrm>
          <a:prstGeom prst="rect">
            <a:avLst/>
          </a:prstGeom>
          <a:solidFill>
            <a:schemeClr val="accent2">
              <a:alpha val="49804"/>
            </a:schemeClr>
          </a:solidFill>
          <a:ln w="12700">
            <a:miter lim="400000"/>
          </a:ln>
        </p:spPr>
        <p:txBody>
          <a:bodyPr lIns="45718" tIns="45718" rIns="45718" bIns="45718" anchor="ctr"/>
          <a:lstStyle/>
          <a:p>
            <a:pPr algn="ctr">
              <a:defRPr>
                <a:solidFill>
                  <a:srgbClr val="FFFFFF"/>
                </a:solidFill>
              </a:defRPr>
            </a:pPr>
            <a:endParaRPr/>
          </a:p>
        </p:txBody>
      </p:sp>
      <p:sp>
        <p:nvSpPr>
          <p:cNvPr id="54" name="Title Text"/>
          <p:cNvSpPr txBox="1">
            <a:spLocks noGrp="1"/>
          </p:cNvSpPr>
          <p:nvPr>
            <p:ph type="title"/>
          </p:nvPr>
        </p:nvSpPr>
        <p:spPr>
          <a:prstGeom prst="rect">
            <a:avLst/>
          </a:prstGeom>
        </p:spPr>
        <p:txBody>
          <a:bodyPr/>
          <a:lstStyle>
            <a:lvl1pPr algn="l">
              <a:defRPr>
                <a:solidFill>
                  <a:srgbClr val="FFFFFF"/>
                </a:solidFill>
              </a:defRPr>
            </a:lvl1pPr>
          </a:lstStyle>
          <a:p>
            <a:r>
              <a:t>Title Text</a:t>
            </a:r>
          </a:p>
        </p:txBody>
      </p:sp>
      <p:sp>
        <p:nvSpPr>
          <p:cNvPr id="55" name="Body Level One…"/>
          <p:cNvSpPr txBox="1">
            <a:spLocks noGrp="1"/>
          </p:cNvSpPr>
          <p:nvPr>
            <p:ph type="body" idx="1"/>
          </p:nvPr>
        </p:nvSpPr>
        <p:spPr>
          <a:prstGeom prst="rect">
            <a:avLst/>
          </a:prstGeom>
        </p:spPr>
        <p:txBody>
          <a:bodyPr/>
          <a:lstStyle>
            <a:lvl1pPr marL="0" indent="0">
              <a:buSzTx/>
              <a:buFontTx/>
              <a:buNone/>
              <a:defRPr sz="3000">
                <a:solidFill>
                  <a:srgbClr val="333333"/>
                </a:solidFill>
              </a:defRPr>
            </a:lvl1pPr>
            <a:lvl2pPr marL="0" indent="0">
              <a:buSzTx/>
              <a:buFontTx/>
              <a:buNone/>
              <a:defRPr sz="3000">
                <a:solidFill>
                  <a:srgbClr val="333333"/>
                </a:solidFill>
              </a:defRPr>
            </a:lvl2pPr>
            <a:lvl3pPr marL="0" indent="0">
              <a:buSzTx/>
              <a:buFontTx/>
              <a:buNone/>
              <a:defRPr sz="3000">
                <a:solidFill>
                  <a:srgbClr val="333333"/>
                </a:solidFill>
              </a:defRPr>
            </a:lvl3pPr>
            <a:lvl4pPr marL="0" indent="0">
              <a:buSzTx/>
              <a:buFontTx/>
              <a:buNone/>
              <a:defRPr sz="3000">
                <a:solidFill>
                  <a:srgbClr val="333333"/>
                </a:solidFill>
              </a:defRPr>
            </a:lvl4pPr>
            <a:lvl5pPr marL="0" indent="0">
              <a:buSzTx/>
              <a:buFontTx/>
              <a:buNone/>
              <a:defRPr sz="3000">
                <a:solidFill>
                  <a:srgbClr val="333333"/>
                </a:solidFill>
              </a:defRPr>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63" name="Picture 5" descr="Picture 5"/>
          <p:cNvPicPr>
            <a:picLocks noChangeAspect="1"/>
          </p:cNvPicPr>
          <p:nvPr/>
        </p:nvPicPr>
        <p:blipFill>
          <a:blip r:embed="rId2" cstate="print"/>
          <a:stretch>
            <a:fillRect/>
          </a:stretch>
        </p:blipFill>
        <p:spPr>
          <a:xfrm>
            <a:off x="-533400" y="5750857"/>
            <a:ext cx="4800600" cy="878545"/>
          </a:xfrm>
          <a:prstGeom prst="rect">
            <a:avLst/>
          </a:prstGeom>
          <a:ln w="12700">
            <a:miter lim="400000"/>
          </a:ln>
        </p:spPr>
      </p:pic>
      <p:sp>
        <p:nvSpPr>
          <p:cNvPr id="64" name="Rectangle 4"/>
          <p:cNvSpPr/>
          <p:nvPr/>
        </p:nvSpPr>
        <p:spPr>
          <a:xfrm>
            <a:off x="0" y="1013793"/>
            <a:ext cx="8686800" cy="2638429"/>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sp>
        <p:nvSpPr>
          <p:cNvPr id="65" name="Rectangle 6"/>
          <p:cNvSpPr/>
          <p:nvPr/>
        </p:nvSpPr>
        <p:spPr>
          <a:xfrm>
            <a:off x="8459788" y="762000"/>
            <a:ext cx="522290" cy="3149600"/>
          </a:xfrm>
          <a:prstGeom prst="rect">
            <a:avLst/>
          </a:prstGeom>
          <a:solidFill>
            <a:schemeClr val="accent2">
              <a:alpha val="49804"/>
            </a:schemeClr>
          </a:solidFill>
          <a:ln w="12700">
            <a:miter lim="400000"/>
          </a:ln>
        </p:spPr>
        <p:txBody>
          <a:bodyPr lIns="45718" tIns="45718" rIns="45718" bIns="45718" anchor="ctr"/>
          <a:lstStyle/>
          <a:p>
            <a:pPr algn="ctr">
              <a:defRPr>
                <a:solidFill>
                  <a:srgbClr val="FFFFFF"/>
                </a:solidFill>
              </a:defRPr>
            </a:pPr>
            <a:endParaRPr/>
          </a:p>
        </p:txBody>
      </p:sp>
      <p:sp>
        <p:nvSpPr>
          <p:cNvPr id="66" name="Title Text"/>
          <p:cNvSpPr txBox="1">
            <a:spLocks noGrp="1"/>
          </p:cNvSpPr>
          <p:nvPr>
            <p:ph type="title"/>
          </p:nvPr>
        </p:nvSpPr>
        <p:spPr>
          <a:prstGeom prst="rect">
            <a:avLst/>
          </a:prstGeom>
        </p:spPr>
        <p:txBody>
          <a:bodyPr/>
          <a:lstStyle>
            <a:lvl1pPr algn="l">
              <a:defRPr>
                <a:solidFill>
                  <a:srgbClr val="FFFFFF"/>
                </a:solidFill>
              </a:defRPr>
            </a:lvl1pPr>
          </a:lstStyle>
          <a:p>
            <a:r>
              <a:t>Title Text</a:t>
            </a:r>
          </a:p>
        </p:txBody>
      </p:sp>
      <p:sp>
        <p:nvSpPr>
          <p:cNvPr id="67" name="Slide Number"/>
          <p:cNvSpPr txBox="1">
            <a:spLocks noGrp="1"/>
          </p:cNvSpPr>
          <p:nvPr>
            <p:ph type="sldNum" sz="quarter" idx="2"/>
          </p:nvPr>
        </p:nvSpPr>
        <p:spPr>
          <a:xfrm>
            <a:off x="6289222" y="6221732"/>
            <a:ext cx="263979" cy="269237"/>
          </a:xfrm>
          <a:prstGeom prst="rect">
            <a:avLst/>
          </a:prstGeom>
        </p:spPr>
        <p:txBody>
          <a:bodyPr anchor="ctr"/>
          <a:lstStyle>
            <a:lvl1pPr algn="r">
              <a:defRPr sz="1200"/>
            </a:lvl1p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74" name="Picture 5" descr="Picture 5"/>
          <p:cNvPicPr>
            <a:picLocks noChangeAspect="1"/>
          </p:cNvPicPr>
          <p:nvPr/>
        </p:nvPicPr>
        <p:blipFill>
          <a:blip r:embed="rId2" cstate="print"/>
          <a:stretch>
            <a:fillRect/>
          </a:stretch>
        </p:blipFill>
        <p:spPr>
          <a:xfrm>
            <a:off x="-533400" y="5750857"/>
            <a:ext cx="4800600" cy="878545"/>
          </a:xfrm>
          <a:prstGeom prst="rect">
            <a:avLst/>
          </a:prstGeom>
          <a:ln w="12700">
            <a:miter lim="400000"/>
          </a:ln>
        </p:spPr>
      </p:pic>
      <p:sp>
        <p:nvSpPr>
          <p:cNvPr id="75" name="Rectangle 4"/>
          <p:cNvSpPr/>
          <p:nvPr/>
        </p:nvSpPr>
        <p:spPr>
          <a:xfrm>
            <a:off x="0" y="0"/>
            <a:ext cx="8686800" cy="1417638"/>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sp>
        <p:nvSpPr>
          <p:cNvPr id="76" name="Rectangle 6"/>
          <p:cNvSpPr/>
          <p:nvPr/>
        </p:nvSpPr>
        <p:spPr>
          <a:xfrm>
            <a:off x="8499475" y="0"/>
            <a:ext cx="461963" cy="1600200"/>
          </a:xfrm>
          <a:prstGeom prst="rect">
            <a:avLst/>
          </a:prstGeom>
          <a:solidFill>
            <a:schemeClr val="accent2">
              <a:alpha val="50000"/>
            </a:schemeClr>
          </a:solidFill>
          <a:ln w="12700">
            <a:miter lim="400000"/>
          </a:ln>
        </p:spPr>
        <p:txBody>
          <a:bodyPr lIns="45718" tIns="45718" rIns="45718" bIns="45718" anchor="ctr"/>
          <a:lstStyle/>
          <a:p>
            <a:pPr algn="ctr">
              <a:defRPr>
                <a:solidFill>
                  <a:srgbClr val="FFFFFF"/>
                </a:solidFill>
              </a:defRPr>
            </a:pPr>
            <a:endParaRPr/>
          </a:p>
        </p:txBody>
      </p:sp>
      <p:sp>
        <p:nvSpPr>
          <p:cNvPr id="77" name="Title Text"/>
          <p:cNvSpPr txBox="1">
            <a:spLocks noGrp="1"/>
          </p:cNvSpPr>
          <p:nvPr>
            <p:ph type="title"/>
          </p:nvPr>
        </p:nvSpPr>
        <p:spPr>
          <a:xfrm>
            <a:off x="685800" y="2130425"/>
            <a:ext cx="7772400" cy="1470025"/>
          </a:xfrm>
          <a:prstGeom prst="rect">
            <a:avLst/>
          </a:prstGeom>
        </p:spPr>
        <p:txBody>
          <a:bodyPr/>
          <a:lstStyle>
            <a:lvl1pPr algn="l">
              <a:defRPr>
                <a:solidFill>
                  <a:srgbClr val="FFFFFF"/>
                </a:solidFill>
              </a:defRPr>
            </a:lvl1pPr>
          </a:lstStyle>
          <a:p>
            <a:r>
              <a:t>Title Text</a:t>
            </a:r>
          </a:p>
        </p:txBody>
      </p:sp>
      <p:sp>
        <p:nvSpPr>
          <p:cNvPr id="78"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B9A"/>
                </a:solidFill>
              </a:defRPr>
            </a:lvl1pPr>
            <a:lvl2pPr marL="0" indent="0" algn="ctr">
              <a:buSzTx/>
              <a:buFontTx/>
              <a:buNone/>
              <a:defRPr>
                <a:solidFill>
                  <a:srgbClr val="888B9A"/>
                </a:solidFill>
              </a:defRPr>
            </a:lvl2pPr>
            <a:lvl3pPr marL="0" indent="0" algn="ctr">
              <a:buSzTx/>
              <a:buFontTx/>
              <a:buNone/>
              <a:defRPr>
                <a:solidFill>
                  <a:srgbClr val="888B9A"/>
                </a:solidFill>
              </a:defRPr>
            </a:lvl3pPr>
            <a:lvl4pPr marL="0" indent="0" algn="ctr">
              <a:buSzTx/>
              <a:buFontTx/>
              <a:buNone/>
              <a:defRPr>
                <a:solidFill>
                  <a:srgbClr val="888B9A"/>
                </a:solidFill>
              </a:defRPr>
            </a:lvl4pPr>
            <a:lvl5pPr marL="0" indent="0" algn="ctr">
              <a:buSzTx/>
              <a:buFontTx/>
              <a:buNone/>
              <a:defRPr>
                <a:solidFill>
                  <a:srgbClr val="888B9A"/>
                </a:solidFill>
              </a:defRPr>
            </a:lvl5pPr>
          </a:lstStyle>
          <a:p>
            <a:r>
              <a:t>Body Level One</a:t>
            </a:r>
          </a:p>
          <a:p>
            <a:pPr lvl="1"/>
            <a:r>
              <a:t>Body Level Two</a:t>
            </a:r>
          </a:p>
          <a:p>
            <a:pPr lvl="2"/>
            <a:r>
              <a:t>Body Level Three</a:t>
            </a:r>
          </a:p>
          <a:p>
            <a:pPr lvl="3"/>
            <a:r>
              <a:t>Body Level Four</a:t>
            </a:r>
          </a:p>
          <a:p>
            <a:pPr lvl="4"/>
            <a:r>
              <a:t>Body Level Five</a:t>
            </a:r>
          </a:p>
        </p:txBody>
      </p:sp>
      <p:sp>
        <p:nvSpPr>
          <p:cNvPr id="79" name="Text Placeholder 7"/>
          <p:cNvSpPr>
            <a:spLocks noGrp="1"/>
          </p:cNvSpPr>
          <p:nvPr>
            <p:ph type="body" sz="quarter" idx="13"/>
          </p:nvPr>
        </p:nvSpPr>
        <p:spPr>
          <a:xfrm>
            <a:off x="457200" y="228600"/>
            <a:ext cx="7772400" cy="990600"/>
          </a:xfrm>
          <a:prstGeom prst="rect">
            <a:avLst/>
          </a:prstGeom>
        </p:spPr>
        <p:txBody>
          <a:bodyPr/>
          <a:lstStyle/>
          <a:p>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87" name="Picture 5" descr="Picture 5"/>
          <p:cNvPicPr>
            <a:picLocks noChangeAspect="1"/>
          </p:cNvPicPr>
          <p:nvPr/>
        </p:nvPicPr>
        <p:blipFill>
          <a:blip r:embed="rId2" cstate="print"/>
          <a:stretch>
            <a:fillRect/>
          </a:stretch>
        </p:blipFill>
        <p:spPr>
          <a:xfrm>
            <a:off x="-533400" y="5750857"/>
            <a:ext cx="4800600" cy="878545"/>
          </a:xfrm>
          <a:prstGeom prst="rect">
            <a:avLst/>
          </a:prstGeom>
          <a:ln w="12700">
            <a:miter lim="400000"/>
          </a:ln>
        </p:spPr>
      </p:pic>
      <p:sp>
        <p:nvSpPr>
          <p:cNvPr id="88" name="Rectangle 4"/>
          <p:cNvSpPr/>
          <p:nvPr/>
        </p:nvSpPr>
        <p:spPr>
          <a:xfrm>
            <a:off x="0" y="0"/>
            <a:ext cx="8686800" cy="1417638"/>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sp>
        <p:nvSpPr>
          <p:cNvPr id="89" name="Rectangle 6"/>
          <p:cNvSpPr/>
          <p:nvPr/>
        </p:nvSpPr>
        <p:spPr>
          <a:xfrm>
            <a:off x="8499475" y="0"/>
            <a:ext cx="461963" cy="1600200"/>
          </a:xfrm>
          <a:prstGeom prst="rect">
            <a:avLst/>
          </a:prstGeom>
          <a:solidFill>
            <a:schemeClr val="accent2">
              <a:alpha val="50000"/>
            </a:schemeClr>
          </a:solidFill>
          <a:ln w="12700">
            <a:miter lim="400000"/>
          </a:ln>
        </p:spPr>
        <p:txBody>
          <a:bodyPr lIns="45718" tIns="45718" rIns="45718" bIns="45718" anchor="ctr"/>
          <a:lstStyle/>
          <a:p>
            <a:pPr algn="ctr">
              <a:defRPr>
                <a:solidFill>
                  <a:srgbClr val="FFFFFF"/>
                </a:solidFill>
              </a:defRPr>
            </a:pPr>
            <a:endParaRPr/>
          </a:p>
        </p:txBody>
      </p:sp>
      <p:sp>
        <p:nvSpPr>
          <p:cNvPr id="90" name="Title Text"/>
          <p:cNvSpPr txBox="1">
            <a:spLocks noGrp="1"/>
          </p:cNvSpPr>
          <p:nvPr>
            <p:ph type="title"/>
          </p:nvPr>
        </p:nvSpPr>
        <p:spPr>
          <a:prstGeom prst="rect">
            <a:avLst/>
          </a:prstGeom>
        </p:spPr>
        <p:txBody>
          <a:bodyPr/>
          <a:lstStyle>
            <a:lvl1pPr algn="l">
              <a:defRPr>
                <a:solidFill>
                  <a:srgbClr val="FFFFFF"/>
                </a:solidFill>
              </a:defRPr>
            </a:lvl1pPr>
          </a:lstStyle>
          <a:p>
            <a:r>
              <a:t>Title Text</a:t>
            </a:r>
          </a:p>
        </p:txBody>
      </p:sp>
      <p:sp>
        <p:nvSpPr>
          <p:cNvPr id="9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cstate="print"/>
          <a:stretch>
            <a:fillRect/>
          </a:stretch>
        </p:blipFill>
        <p:spPr>
          <a:xfrm>
            <a:off x="-533400" y="5750857"/>
            <a:ext cx="4800600" cy="878545"/>
          </a:xfrm>
          <a:prstGeom prst="rect">
            <a:avLst/>
          </a:prstGeom>
          <a:ln w="12700">
            <a:miter lim="400000"/>
          </a:ln>
        </p:spPr>
      </p:pic>
      <p:sp>
        <p:nvSpPr>
          <p:cNvPr id="100" name="Rectangle 4"/>
          <p:cNvSpPr/>
          <p:nvPr/>
        </p:nvSpPr>
        <p:spPr>
          <a:xfrm>
            <a:off x="0" y="0"/>
            <a:ext cx="8686800" cy="1417638"/>
          </a:xfrm>
          <a:prstGeom prst="rect">
            <a:avLst/>
          </a:prstGeom>
          <a:solidFill>
            <a:srgbClr val="002A5C"/>
          </a:solidFill>
          <a:ln w="12700">
            <a:miter lim="400000"/>
          </a:ln>
        </p:spPr>
        <p:txBody>
          <a:bodyPr lIns="45718" tIns="45718" rIns="45718" bIns="45718" anchor="ctr"/>
          <a:lstStyle/>
          <a:p>
            <a:pPr algn="ctr">
              <a:defRPr>
                <a:solidFill>
                  <a:srgbClr val="FFFFFF"/>
                </a:solidFill>
              </a:defRPr>
            </a:pPr>
            <a:endParaRPr/>
          </a:p>
        </p:txBody>
      </p:sp>
      <p:sp>
        <p:nvSpPr>
          <p:cNvPr id="101" name="Rectangle 6"/>
          <p:cNvSpPr/>
          <p:nvPr/>
        </p:nvSpPr>
        <p:spPr>
          <a:xfrm>
            <a:off x="8499475" y="0"/>
            <a:ext cx="461963" cy="1600200"/>
          </a:xfrm>
          <a:prstGeom prst="rect">
            <a:avLst/>
          </a:prstGeom>
          <a:solidFill>
            <a:schemeClr val="accent2">
              <a:alpha val="50000"/>
            </a:schemeClr>
          </a:solidFill>
          <a:ln w="12700">
            <a:miter lim="400000"/>
          </a:ln>
        </p:spPr>
        <p:txBody>
          <a:bodyPr lIns="45718" tIns="45718" rIns="45718" bIns="45718" anchor="ctr"/>
          <a:lstStyle/>
          <a:p>
            <a:pPr algn="ctr">
              <a:defRPr>
                <a:solidFill>
                  <a:srgbClr val="FFFFFF"/>
                </a:solidFill>
              </a:defRPr>
            </a:pPr>
            <a:endParaRPr/>
          </a:p>
        </p:txBody>
      </p:sp>
      <p:sp>
        <p:nvSpPr>
          <p:cNvPr id="102" name="Title Text"/>
          <p:cNvSpPr txBox="1">
            <a:spLocks noGrp="1"/>
          </p:cNvSpPr>
          <p:nvPr>
            <p:ph type="title"/>
          </p:nvPr>
        </p:nvSpPr>
        <p:spPr>
          <a:prstGeom prst="rect">
            <a:avLst/>
          </a:prstGeom>
        </p:spPr>
        <p:txBody>
          <a:bodyPr/>
          <a:lstStyle>
            <a:lvl1pPr algn="l">
              <a:defRPr>
                <a:solidFill>
                  <a:srgbClr val="FFFFFF"/>
                </a:solidFill>
              </a:defRPr>
            </a:lvl1pPr>
          </a:lstStyle>
          <a:p>
            <a:r>
              <a:t>Title Text</a:t>
            </a:r>
          </a:p>
        </p:txBody>
      </p:sp>
      <p:sp>
        <p:nvSpPr>
          <p:cNvPr id="103" name="Slide Number"/>
          <p:cNvSpPr txBox="1">
            <a:spLocks noGrp="1"/>
          </p:cNvSpPr>
          <p:nvPr>
            <p:ph type="sldNum" sz="quarter" idx="2"/>
          </p:nvPr>
        </p:nvSpPr>
        <p:spPr>
          <a:xfrm>
            <a:off x="6289222" y="6221732"/>
            <a:ext cx="263979" cy="269237"/>
          </a:xfrm>
          <a:prstGeom prst="rect">
            <a:avLst/>
          </a:prstGeom>
        </p:spPr>
        <p:txBody>
          <a:bodyPr anchor="ctr"/>
          <a:lstStyle>
            <a:lvl1pPr algn="r">
              <a:defRPr sz="1200"/>
            </a:lvl1p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685800" y="2130425"/>
            <a:ext cx="7772400" cy="1470025"/>
          </a:xfrm>
          <a:prstGeom prst="rect">
            <a:avLst/>
          </a:prstGeom>
        </p:spPr>
        <p:txBody>
          <a:bodyPr/>
          <a:lstStyle>
            <a:lvl1pPr>
              <a:defRPr>
                <a:solidFill>
                  <a:srgbClr val="000000"/>
                </a:solidFill>
              </a:defRPr>
            </a:lvl1pPr>
          </a:lstStyle>
          <a:p>
            <a:r>
              <a:t>Title Text</a:t>
            </a:r>
          </a:p>
        </p:txBody>
      </p:sp>
      <p:sp>
        <p:nvSpPr>
          <p:cNvPr id="111"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8422823" y="6404294"/>
            <a:ext cx="263978" cy="269237"/>
          </a:xfrm>
          <a:prstGeom prst="rect">
            <a:avLst/>
          </a:prstGeom>
        </p:spPr>
        <p:txBody>
          <a:bodyPr anchor="ctr"/>
          <a:lstStyle>
            <a:lvl1pPr algn="r">
              <a:defRPr sz="1200">
                <a:solidFill>
                  <a:srgbClr val="888888"/>
                </a:solidFill>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553200" y="6356350"/>
            <a:ext cx="343899" cy="358137"/>
          </a:xfrm>
          <a:prstGeom prst="rect">
            <a:avLst/>
          </a:prstGeom>
          <a:ln w="12700">
            <a:miter lim="400000"/>
          </a:ln>
        </p:spPr>
        <p:txBody>
          <a:bodyPr wrap="none" lIns="45718" tIns="45718" rIns="45718" bIns="45718">
            <a:spAutoFit/>
          </a:body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2A5C"/>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2A5C"/>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unsplash.com/s/photos/iceberg?utm_source=unsplash&amp;utm_medium=referral&amp;utm_content=creditCopyText" TargetMode="External"/><Relationship Id="rId4" Type="http://schemas.openxmlformats.org/officeDocument/2006/relationships/hyperlink" Target="https://unsplash.com/@anniespratt?utm_source=unsplash&amp;utm_medium=referral&amp;utm_content=creditCopyTex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5766/mep_2374-8265.10223"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18.jpe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https://doi.org/10.15766/mep_2374-8265.10223"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hyperlink" Target="http://www.myaspergerschild.com/2016/02/explaining-hidden-curriculum-t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2000" b="-2000"/>
          </a:stretch>
        </a:blipFill>
        <a:effectLst/>
      </p:bgPr>
    </p:bg>
    <p:spTree>
      <p:nvGrpSpPr>
        <p:cNvPr id="1" name=""/>
        <p:cNvGrpSpPr/>
        <p:nvPr/>
      </p:nvGrpSpPr>
      <p:grpSpPr>
        <a:xfrm>
          <a:off x="0" y="0"/>
          <a:ext cx="0" cy="0"/>
          <a:chOff x="0" y="0"/>
          <a:chExt cx="0" cy="0"/>
        </a:xfrm>
      </p:grpSpPr>
      <p:sp>
        <p:nvSpPr>
          <p:cNvPr id="294" name="Title 4"/>
          <p:cNvSpPr txBox="1">
            <a:spLocks noGrp="1"/>
          </p:cNvSpPr>
          <p:nvPr>
            <p:ph type="ctrTitle"/>
          </p:nvPr>
        </p:nvSpPr>
        <p:spPr>
          <a:xfrm>
            <a:off x="685799" y="2305050"/>
            <a:ext cx="7772401" cy="2247900"/>
          </a:xfrm>
          <a:prstGeom prst="rect">
            <a:avLst/>
          </a:prstGeom>
          <a:solidFill>
            <a:srgbClr val="000000">
              <a:alpha val="40000"/>
            </a:srgbClr>
          </a:solidFill>
        </p:spPr>
        <p:txBody>
          <a:bodyPr>
            <a:normAutofit/>
          </a:bodyPr>
          <a:lstStyle/>
          <a:p>
            <a:pPr>
              <a:spcBef>
                <a:spcPts val="4200"/>
              </a:spcBef>
              <a:defRPr b="1">
                <a:solidFill>
                  <a:srgbClr val="002060"/>
                </a:solidFill>
              </a:defRPr>
            </a:pPr>
            <a:r>
              <a:rPr sz="3600" b="1" dirty="0">
                <a:solidFill>
                  <a:schemeClr val="bg1"/>
                </a:solidFill>
              </a:rPr>
              <a:t>Uncovering the </a:t>
            </a:r>
            <a:r>
              <a:rPr sz="3600" b="1" i="1" dirty="0">
                <a:solidFill>
                  <a:schemeClr val="bg1"/>
                </a:solidFill>
              </a:rPr>
              <a:t>‘Hidden’ </a:t>
            </a:r>
            <a:r>
              <a:rPr sz="3600" b="1" dirty="0">
                <a:solidFill>
                  <a:schemeClr val="bg1"/>
                </a:solidFill>
              </a:rPr>
              <a:t>Curriculum</a:t>
            </a:r>
            <a:br>
              <a:rPr lang="en-US" sz="4000" b="1" dirty="0">
                <a:solidFill>
                  <a:schemeClr val="bg1"/>
                </a:solidFill>
              </a:rPr>
            </a:br>
            <a:r>
              <a:rPr lang="en-US" sz="2700" dirty="0">
                <a:solidFill>
                  <a:schemeClr val="bg1"/>
                </a:solidFill>
              </a:rPr>
              <a:t>DFCM Faculty Development Committee</a:t>
            </a:r>
            <a:br>
              <a:rPr lang="en-US" sz="2700" dirty="0">
                <a:solidFill>
                  <a:schemeClr val="bg1"/>
                </a:solidFill>
              </a:rPr>
            </a:br>
            <a:r>
              <a:rPr lang="en-US" sz="2700" dirty="0">
                <a:solidFill>
                  <a:schemeClr val="bg1"/>
                </a:solidFill>
              </a:rPr>
              <a:t>2019-2020</a:t>
            </a:r>
            <a:endParaRPr sz="3348" b="1" dirty="0"/>
          </a:p>
        </p:txBody>
      </p:sp>
      <p:sp>
        <p:nvSpPr>
          <p:cNvPr id="2" name="TextBox 1">
            <a:extLst>
              <a:ext uri="{FF2B5EF4-FFF2-40B4-BE49-F238E27FC236}">
                <a16:creationId xmlns:a16="http://schemas.microsoft.com/office/drawing/2014/main" id="{DAF9783A-5AAA-46D3-B969-E70D0FFF6B1F}"/>
              </a:ext>
            </a:extLst>
          </p:cNvPr>
          <p:cNvSpPr txBox="1"/>
          <p:nvPr/>
        </p:nvSpPr>
        <p:spPr>
          <a:xfrm>
            <a:off x="4343400" y="6400800"/>
            <a:ext cx="4572000"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lang="en-US" sz="1100" dirty="0">
                <a:solidFill>
                  <a:schemeClr val="bg1"/>
                </a:solidFill>
              </a:rPr>
              <a:t>Photo by </a:t>
            </a:r>
            <a:r>
              <a:rPr lang="en-US" sz="1100" dirty="0">
                <a:solidFill>
                  <a:schemeClr val="bg1"/>
                </a:solidFill>
                <a:hlinkClick r:id="rId4">
                  <a:extLst>
                    <a:ext uri="{A12FA001-AC4F-418D-AE19-62706E023703}">
                      <ahyp:hlinkClr xmlns:ahyp="http://schemas.microsoft.com/office/drawing/2018/hyperlinkcolor" val="tx"/>
                    </a:ext>
                  </a:extLst>
                </a:hlinkClick>
              </a:rPr>
              <a:t>Annie Spratt</a:t>
            </a:r>
            <a:r>
              <a:rPr lang="en-US" sz="1100" dirty="0">
                <a:solidFill>
                  <a:schemeClr val="bg1"/>
                </a:solidFill>
              </a:rPr>
              <a:t> on </a:t>
            </a:r>
            <a:r>
              <a:rPr lang="en-US" sz="1100" dirty="0" err="1">
                <a:solidFill>
                  <a:schemeClr val="bg1"/>
                </a:solidFill>
                <a:hlinkClick r:id="rId5">
                  <a:extLst>
                    <a:ext uri="{A12FA001-AC4F-418D-AE19-62706E023703}">
                      <ahyp:hlinkClr xmlns:ahyp="http://schemas.microsoft.com/office/drawing/2018/hyperlinkcolor" val="tx"/>
                    </a:ext>
                  </a:extLst>
                </a:hlinkClick>
              </a:rPr>
              <a:t>Unsplash</a:t>
            </a:r>
            <a:endParaRPr kumimoji="0" lang="en-US" sz="1100" b="0" i="0" u="none" strike="noStrike" cap="none" spc="0" normalizeH="0" baseline="0" dirty="0">
              <a:ln>
                <a:noFill/>
              </a:ln>
              <a:solidFill>
                <a:schemeClr val="bg1"/>
              </a:solidFill>
              <a:effectLst/>
              <a:uFillTx/>
              <a:sym typeface="Calibri"/>
            </a:endParaRPr>
          </a:p>
        </p:txBody>
      </p:sp>
      <p:pic>
        <p:nvPicPr>
          <p:cNvPr id="8" name="Picture 7">
            <a:extLst>
              <a:ext uri="{FF2B5EF4-FFF2-40B4-BE49-F238E27FC236}">
                <a16:creationId xmlns:a16="http://schemas.microsoft.com/office/drawing/2014/main" id="{5660B48F-CD7B-4227-BA5D-1E734A200ED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5865726"/>
            <a:ext cx="2396745" cy="52729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xfrm>
            <a:off x="457200" y="0"/>
            <a:ext cx="8229600" cy="914400"/>
          </a:xfrm>
          <a:prstGeom prst="rect">
            <a:avLst/>
          </a:prstGeom>
        </p:spPr>
        <p:txBody>
          <a:bodyPr/>
          <a:lstStyle>
            <a:lvl1pPr algn="l">
              <a:defRPr b="1">
                <a:solidFill>
                  <a:srgbClr val="6F8F4A"/>
                </a:solidFill>
              </a:defRPr>
            </a:lvl1pPr>
          </a:lstStyle>
          <a:p>
            <a:r>
              <a:rPr dirty="0"/>
              <a:t>Sources of HC</a:t>
            </a:r>
          </a:p>
        </p:txBody>
      </p:sp>
      <p:sp>
        <p:nvSpPr>
          <p:cNvPr id="333" name="TextBox 4"/>
          <p:cNvSpPr txBox="1"/>
          <p:nvPr/>
        </p:nvSpPr>
        <p:spPr>
          <a:xfrm>
            <a:off x="4953000" y="5867400"/>
            <a:ext cx="3642364"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100">
                <a:solidFill>
                  <a:srgbClr val="FFFFFF"/>
                </a:solidFill>
              </a:defRPr>
            </a:lvl1pPr>
          </a:lstStyle>
          <a:p>
            <a:r>
              <a:rPr lang="en-US" sz="1200" dirty="0">
                <a:latin typeface="+mn-lt"/>
              </a:rPr>
              <a:t>Diagram adapted from </a:t>
            </a:r>
            <a:r>
              <a:rPr sz="1200" dirty="0" err="1">
                <a:latin typeface="+mn-lt"/>
              </a:rPr>
              <a:t>Hafferty</a:t>
            </a:r>
            <a:r>
              <a:rPr sz="1200" dirty="0">
                <a:latin typeface="+mn-lt"/>
              </a:rPr>
              <a:t> F.W., Finn G.M. (2015) The Hidden Curriculum and Anatomy Education. In: Chan L., </a:t>
            </a:r>
            <a:r>
              <a:rPr sz="1200" dirty="0" err="1">
                <a:latin typeface="+mn-lt"/>
              </a:rPr>
              <a:t>Pawlina</a:t>
            </a:r>
            <a:r>
              <a:rPr sz="1200" dirty="0">
                <a:latin typeface="+mn-lt"/>
              </a:rPr>
              <a:t> W. (</a:t>
            </a:r>
            <a:r>
              <a:rPr sz="1200" dirty="0" err="1">
                <a:latin typeface="+mn-lt"/>
              </a:rPr>
              <a:t>eds</a:t>
            </a:r>
            <a:r>
              <a:rPr sz="1200" dirty="0">
                <a:latin typeface="+mn-lt"/>
              </a:rPr>
              <a:t>) Teaching Anatomy. Springer, Cham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812648"/>
            <a:ext cx="8839200" cy="4913595"/>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6" y="91976"/>
            <a:ext cx="8839200" cy="572624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1021937"/>
            <a:ext cx="2749069" cy="2566204"/>
          </a:xfrm>
          <a:prstGeom prst="rect">
            <a:avLst/>
          </a:prstGeom>
        </p:spPr>
      </p:pic>
      <p:sp>
        <p:nvSpPr>
          <p:cNvPr id="6" name="TextBox 5"/>
          <p:cNvSpPr txBox="1"/>
          <p:nvPr/>
        </p:nvSpPr>
        <p:spPr>
          <a:xfrm>
            <a:off x="3429000" y="1905000"/>
            <a:ext cx="1676400"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Difficult patient?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6" y="91976"/>
            <a:ext cx="8839200" cy="572624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341649"/>
            <a:ext cx="2663732" cy="2304098"/>
          </a:xfrm>
          <a:prstGeom prst="rect">
            <a:avLst/>
          </a:prstGeom>
        </p:spPr>
      </p:pic>
      <p:sp>
        <p:nvSpPr>
          <p:cNvPr id="7" name="TextBox 6"/>
          <p:cNvSpPr txBox="1"/>
          <p:nvPr/>
        </p:nvSpPr>
        <p:spPr>
          <a:xfrm>
            <a:off x="5446666" y="3016646"/>
            <a:ext cx="1524000" cy="954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j-lt"/>
                <a:ea typeface="+mj-ea"/>
                <a:cs typeface="+mj-cs"/>
                <a:sym typeface="Calibri"/>
              </a:rPr>
              <a:t>Work overload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6" y="91976"/>
            <a:ext cx="8839200" cy="57262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192" y="2074672"/>
            <a:ext cx="2840501" cy="2511345"/>
          </a:xfrm>
          <a:prstGeom prst="rect">
            <a:avLst/>
          </a:prstGeom>
        </p:spPr>
      </p:pic>
      <p:sp>
        <p:nvSpPr>
          <p:cNvPr id="4" name="TextBox 3"/>
          <p:cNvSpPr txBox="1"/>
          <p:nvPr/>
        </p:nvSpPr>
        <p:spPr>
          <a:xfrm>
            <a:off x="1945742" y="2667000"/>
            <a:ext cx="1295400"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j-lt"/>
                <a:ea typeface="+mj-ea"/>
                <a:cs typeface="+mj-cs"/>
                <a:sym typeface="Calibri"/>
              </a:rPr>
              <a:t>Role model</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F355-C25C-4BDE-844D-3FD8568473A1}"/>
              </a:ext>
            </a:extLst>
          </p:cNvPr>
          <p:cNvSpPr>
            <a:spLocks noGrp="1"/>
          </p:cNvSpPr>
          <p:nvPr>
            <p:ph type="title"/>
          </p:nvPr>
        </p:nvSpPr>
        <p:spPr/>
        <p:txBody>
          <a:bodyPr/>
          <a:lstStyle/>
          <a:p>
            <a:endParaRPr lang="en-CA"/>
          </a:p>
        </p:txBody>
      </p:sp>
      <p:sp>
        <p:nvSpPr>
          <p:cNvPr id="3" name="Text Placeholder 2">
            <a:extLst>
              <a:ext uri="{FF2B5EF4-FFF2-40B4-BE49-F238E27FC236}">
                <a16:creationId xmlns:a16="http://schemas.microsoft.com/office/drawing/2014/main" id="{D4DB66C5-F6D2-4F1A-8C49-C9AA08260526}"/>
              </a:ext>
            </a:extLst>
          </p:cNvPr>
          <p:cNvSpPr>
            <a:spLocks noGrp="1"/>
          </p:cNvSpPr>
          <p:nvPr>
            <p:ph type="body" idx="1"/>
          </p:nvPr>
        </p:nvSpPr>
        <p:spPr/>
        <p:txBody>
          <a:bodyPr/>
          <a:lstStyle/>
          <a:p>
            <a:endParaRPr lang="en-CA"/>
          </a:p>
        </p:txBody>
      </p:sp>
      <p:pic>
        <p:nvPicPr>
          <p:cNvPr id="4" name="Picture 3">
            <a:extLst>
              <a:ext uri="{FF2B5EF4-FFF2-40B4-BE49-F238E27FC236}">
                <a16:creationId xmlns:a16="http://schemas.microsoft.com/office/drawing/2014/main" id="{0F409961-8B74-41EC-A4BA-930E1F1BB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06" y="91976"/>
            <a:ext cx="8839200" cy="5726243"/>
          </a:xfrm>
          <a:prstGeom prst="rect">
            <a:avLst/>
          </a:prstGeom>
        </p:spPr>
      </p:pic>
      <p:pic>
        <p:nvPicPr>
          <p:cNvPr id="6" name="Picture 5">
            <a:extLst>
              <a:ext uri="{FF2B5EF4-FFF2-40B4-BE49-F238E27FC236}">
                <a16:creationId xmlns:a16="http://schemas.microsoft.com/office/drawing/2014/main" id="{4681BC4A-6406-44CB-8972-75D22BDE3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838200"/>
            <a:ext cx="2840501" cy="2511345"/>
          </a:xfrm>
          <a:prstGeom prst="rect">
            <a:avLst/>
          </a:prstGeom>
        </p:spPr>
      </p:pic>
      <p:sp>
        <p:nvSpPr>
          <p:cNvPr id="8" name="TextBox 7">
            <a:extLst>
              <a:ext uri="{FF2B5EF4-FFF2-40B4-BE49-F238E27FC236}">
                <a16:creationId xmlns:a16="http://schemas.microsoft.com/office/drawing/2014/main" id="{F472E6DA-2BFB-43A5-AEE7-CFDEA917E0C8}"/>
              </a:ext>
            </a:extLst>
          </p:cNvPr>
          <p:cNvSpPr txBox="1"/>
          <p:nvPr/>
        </p:nvSpPr>
        <p:spPr>
          <a:xfrm>
            <a:off x="1801250" y="1381038"/>
            <a:ext cx="1676400"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mj-lt"/>
                <a:ea typeface="+mj-ea"/>
                <a:cs typeface="+mj-cs"/>
                <a:sym typeface="Calibri"/>
              </a:rPr>
              <a:t>Voice of the Learner Survey</a:t>
            </a:r>
          </a:p>
        </p:txBody>
      </p:sp>
    </p:spTree>
    <p:extLst>
      <p:ext uri="{BB962C8B-B14F-4D97-AF65-F5344CB8AC3E}">
        <p14:creationId xmlns:p14="http://schemas.microsoft.com/office/powerpoint/2010/main" val="11653368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l"/>
            <a:r>
              <a:rPr lang="en-US" b="1" kern="0" dirty="0">
                <a:solidFill>
                  <a:srgbClr val="7A954D"/>
                </a:solidFill>
                <a:sym typeface="Calibri"/>
              </a:rPr>
              <a:t>Negative Impact of the HC</a:t>
            </a:r>
            <a:endParaRPr lang="en-US" b="1" dirty="0">
              <a:solidFill>
                <a:srgbClr val="7A954D"/>
              </a:solidFill>
            </a:endParaRPr>
          </a:p>
        </p:txBody>
      </p:sp>
      <p:sp>
        <p:nvSpPr>
          <p:cNvPr id="5" name="Content Placeholder 2"/>
          <p:cNvSpPr>
            <a:spLocks noGrp="1"/>
          </p:cNvSpPr>
          <p:nvPr>
            <p:ph type="body" idx="1"/>
          </p:nvPr>
        </p:nvSpPr>
        <p:spPr>
          <a:xfrm>
            <a:off x="457200" y="1447800"/>
            <a:ext cx="8229600" cy="4678363"/>
          </a:xfrm>
        </p:spPr>
        <p:txBody>
          <a:bodyPr/>
          <a:lstStyle/>
          <a:p>
            <a:pPr>
              <a:lnSpc>
                <a:spcPct val="80000"/>
              </a:lnSpc>
              <a:spcBef>
                <a:spcPts val="600"/>
              </a:spcBef>
              <a:defRPr sz="2900"/>
            </a:pPr>
            <a:r>
              <a:rPr lang="en-US" dirty="0"/>
              <a:t>Lack of accountability to patients</a:t>
            </a:r>
          </a:p>
          <a:p>
            <a:pPr>
              <a:lnSpc>
                <a:spcPct val="80000"/>
              </a:lnSpc>
              <a:spcBef>
                <a:spcPts val="600"/>
              </a:spcBef>
              <a:defRPr sz="2900"/>
            </a:pPr>
            <a:endParaRPr lang="en-US" dirty="0"/>
          </a:p>
          <a:p>
            <a:pPr>
              <a:lnSpc>
                <a:spcPct val="80000"/>
              </a:lnSpc>
              <a:spcBef>
                <a:spcPts val="600"/>
              </a:spcBef>
              <a:defRPr sz="2900"/>
            </a:pPr>
            <a:r>
              <a:rPr lang="en-US" dirty="0"/>
              <a:t>Health practitioner overload</a:t>
            </a:r>
          </a:p>
          <a:p>
            <a:pPr>
              <a:lnSpc>
                <a:spcPct val="80000"/>
              </a:lnSpc>
              <a:spcBef>
                <a:spcPts val="600"/>
              </a:spcBef>
              <a:buNone/>
              <a:defRPr sz="2900"/>
            </a:pPr>
            <a:endParaRPr lang="en-US" dirty="0"/>
          </a:p>
          <a:p>
            <a:pPr>
              <a:lnSpc>
                <a:spcPct val="80000"/>
              </a:lnSpc>
              <a:spcBef>
                <a:spcPts val="600"/>
              </a:spcBef>
              <a:defRPr sz="2900"/>
            </a:pPr>
            <a:r>
              <a:rPr lang="en-US" dirty="0"/>
              <a:t>Teachers’ negative attitudes and apathy</a:t>
            </a:r>
          </a:p>
          <a:p>
            <a:pPr>
              <a:lnSpc>
                <a:spcPct val="80000"/>
              </a:lnSpc>
              <a:spcBef>
                <a:spcPts val="600"/>
              </a:spcBef>
              <a:defRPr sz="2900"/>
            </a:pPr>
            <a:endParaRPr lang="en-US" dirty="0"/>
          </a:p>
          <a:p>
            <a:pPr>
              <a:lnSpc>
                <a:spcPct val="80000"/>
              </a:lnSpc>
              <a:spcBef>
                <a:spcPts val="600"/>
              </a:spcBef>
              <a:defRPr sz="2900"/>
            </a:pPr>
            <a:r>
              <a:rPr lang="en-US" dirty="0"/>
              <a:t>Electronic health record impact on patient depersonalization</a:t>
            </a:r>
          </a:p>
          <a:p>
            <a:endParaRPr lang="en-US" dirty="0"/>
          </a:p>
        </p:txBody>
      </p:sp>
      <p:sp>
        <p:nvSpPr>
          <p:cNvPr id="6" name="TextBox 5"/>
          <p:cNvSpPr txBox="1"/>
          <p:nvPr/>
        </p:nvSpPr>
        <p:spPr>
          <a:xfrm>
            <a:off x="4587237" y="6019800"/>
            <a:ext cx="4404363"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i="1">
                <a:solidFill>
                  <a:srgbClr val="FFFFFF"/>
                </a:solidFill>
                <a:latin typeface="+mn-lt"/>
                <a:ea typeface="+mn-ea"/>
                <a:cs typeface="+mn-cs"/>
                <a:sym typeface="Calibri"/>
              </a:defRPr>
            </a:lvl1pPr>
          </a:lstStyle>
          <a:p>
            <a:r>
              <a:rPr sz="1200" dirty="0" err="1">
                <a:solidFill>
                  <a:schemeClr val="bg1"/>
                </a:solidFill>
              </a:rPr>
              <a:t>Rajput</a:t>
            </a:r>
            <a:r>
              <a:rPr sz="1200" dirty="0">
                <a:solidFill>
                  <a:schemeClr val="bg1"/>
                </a:solidFill>
              </a:rPr>
              <a:t> V, </a:t>
            </a:r>
            <a:r>
              <a:rPr sz="1200" dirty="0" err="1">
                <a:solidFill>
                  <a:schemeClr val="bg1"/>
                </a:solidFill>
              </a:rPr>
              <a:t>Mookerjee</a:t>
            </a:r>
            <a:r>
              <a:rPr sz="1200" dirty="0">
                <a:solidFill>
                  <a:schemeClr val="bg1"/>
                </a:solidFill>
              </a:rPr>
              <a:t> AL, </a:t>
            </a:r>
            <a:r>
              <a:rPr sz="1200" dirty="0" err="1">
                <a:solidFill>
                  <a:schemeClr val="bg1"/>
                </a:solidFill>
              </a:rPr>
              <a:t>Cagande</a:t>
            </a:r>
            <a:r>
              <a:rPr sz="1200" dirty="0">
                <a:solidFill>
                  <a:schemeClr val="bg1"/>
                </a:solidFill>
              </a:rPr>
              <a:t> C. The contemporary hidden curriculum in medical education. AMEE </a:t>
            </a:r>
            <a:r>
              <a:rPr sz="1200" dirty="0" err="1">
                <a:solidFill>
                  <a:schemeClr val="bg1"/>
                </a:solidFill>
              </a:rPr>
              <a:t>MedEdPublish</a:t>
            </a:r>
            <a:r>
              <a:rPr sz="1200" dirty="0">
                <a:solidFill>
                  <a:schemeClr val="bg1"/>
                </a:solidFill>
              </a:rPr>
              <a:t> 2017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a:r>
              <a:rPr lang="en-US" b="1" kern="0" dirty="0">
                <a:solidFill>
                  <a:srgbClr val="7A954D"/>
                </a:solidFill>
                <a:sym typeface="Calibri"/>
              </a:rPr>
              <a:t>Negative Impact of the HC</a:t>
            </a:r>
            <a:endParaRPr lang="en-US" b="1" dirty="0">
              <a:solidFill>
                <a:srgbClr val="7A954D"/>
              </a:solidFill>
            </a:endParaRPr>
          </a:p>
        </p:txBody>
      </p:sp>
      <p:sp>
        <p:nvSpPr>
          <p:cNvPr id="5" name="Content Placeholder 2"/>
          <p:cNvSpPr>
            <a:spLocks noGrp="1"/>
          </p:cNvSpPr>
          <p:nvPr>
            <p:ph type="body" idx="1"/>
          </p:nvPr>
        </p:nvSpPr>
        <p:spPr>
          <a:xfrm>
            <a:off x="457200" y="1524000"/>
            <a:ext cx="8229600" cy="4602163"/>
          </a:xfrm>
        </p:spPr>
        <p:txBody>
          <a:bodyPr/>
          <a:lstStyle/>
          <a:p>
            <a:pPr>
              <a:lnSpc>
                <a:spcPct val="80000"/>
              </a:lnSpc>
              <a:spcBef>
                <a:spcPts val="600"/>
              </a:spcBef>
              <a:defRPr sz="2900"/>
            </a:pPr>
            <a:r>
              <a:rPr lang="en-US" dirty="0"/>
              <a:t>Negative effect of “work-life balance”</a:t>
            </a:r>
          </a:p>
          <a:p>
            <a:pPr>
              <a:lnSpc>
                <a:spcPct val="80000"/>
              </a:lnSpc>
              <a:spcBef>
                <a:spcPts val="600"/>
              </a:spcBef>
              <a:defRPr sz="2900"/>
            </a:pPr>
            <a:endParaRPr lang="en-US" dirty="0"/>
          </a:p>
          <a:p>
            <a:pPr>
              <a:lnSpc>
                <a:spcPct val="80000"/>
              </a:lnSpc>
              <a:spcBef>
                <a:spcPts val="600"/>
              </a:spcBef>
              <a:defRPr sz="2900"/>
            </a:pPr>
            <a:r>
              <a:rPr lang="en-US" dirty="0"/>
              <a:t>“Difficult patient” concept </a:t>
            </a:r>
          </a:p>
          <a:p>
            <a:pPr>
              <a:lnSpc>
                <a:spcPct val="80000"/>
              </a:lnSpc>
              <a:spcBef>
                <a:spcPts val="600"/>
              </a:spcBef>
              <a:defRPr sz="2900"/>
            </a:pPr>
            <a:endParaRPr lang="en-US" dirty="0"/>
          </a:p>
          <a:p>
            <a:pPr>
              <a:lnSpc>
                <a:spcPct val="80000"/>
              </a:lnSpc>
              <a:spcBef>
                <a:spcPts val="600"/>
              </a:spcBef>
              <a:defRPr sz="2900"/>
            </a:pPr>
            <a:r>
              <a:rPr lang="en-US" dirty="0"/>
              <a:t>Negative impact of evidence-based medicine on  a patient-</a:t>
            </a:r>
            <a:r>
              <a:rPr lang="en-US" dirty="0" err="1"/>
              <a:t>centred</a:t>
            </a:r>
            <a:r>
              <a:rPr lang="en-US" dirty="0"/>
              <a:t> approach</a:t>
            </a:r>
          </a:p>
          <a:p>
            <a:pPr>
              <a:lnSpc>
                <a:spcPct val="80000"/>
              </a:lnSpc>
              <a:spcBef>
                <a:spcPts val="600"/>
              </a:spcBef>
              <a:defRPr sz="2900"/>
            </a:pPr>
            <a:endParaRPr lang="en-US" dirty="0"/>
          </a:p>
          <a:p>
            <a:pPr>
              <a:lnSpc>
                <a:spcPct val="80000"/>
              </a:lnSpc>
              <a:spcBef>
                <a:spcPts val="600"/>
              </a:spcBef>
              <a:defRPr sz="2900"/>
            </a:pPr>
            <a:r>
              <a:rPr lang="en-US" dirty="0"/>
              <a:t>Influence of “Legal Phobia”</a:t>
            </a:r>
          </a:p>
        </p:txBody>
      </p:sp>
      <p:sp>
        <p:nvSpPr>
          <p:cNvPr id="6" name="TextBox 5"/>
          <p:cNvSpPr txBox="1"/>
          <p:nvPr/>
        </p:nvSpPr>
        <p:spPr>
          <a:xfrm>
            <a:off x="4587237" y="6019800"/>
            <a:ext cx="4404363"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sz="1400" i="1">
                <a:solidFill>
                  <a:srgbClr val="FFFFFF"/>
                </a:solidFill>
                <a:latin typeface="+mn-lt"/>
                <a:ea typeface="+mn-ea"/>
                <a:cs typeface="+mn-cs"/>
                <a:sym typeface="Calibri"/>
              </a:defRPr>
            </a:lvl1pPr>
          </a:lstStyle>
          <a:p>
            <a:r>
              <a:rPr sz="1200" dirty="0" err="1">
                <a:solidFill>
                  <a:schemeClr val="bg1"/>
                </a:solidFill>
              </a:rPr>
              <a:t>Rajput</a:t>
            </a:r>
            <a:r>
              <a:rPr sz="1200" dirty="0">
                <a:solidFill>
                  <a:schemeClr val="bg1"/>
                </a:solidFill>
              </a:rPr>
              <a:t> V, </a:t>
            </a:r>
            <a:r>
              <a:rPr sz="1200" dirty="0" err="1">
                <a:solidFill>
                  <a:schemeClr val="bg1"/>
                </a:solidFill>
              </a:rPr>
              <a:t>Mookerjee</a:t>
            </a:r>
            <a:r>
              <a:rPr sz="1200" dirty="0">
                <a:solidFill>
                  <a:schemeClr val="bg1"/>
                </a:solidFill>
              </a:rPr>
              <a:t> AL, </a:t>
            </a:r>
            <a:r>
              <a:rPr sz="1200" dirty="0" err="1">
                <a:solidFill>
                  <a:schemeClr val="bg1"/>
                </a:solidFill>
              </a:rPr>
              <a:t>Cagande</a:t>
            </a:r>
            <a:r>
              <a:rPr sz="1200" dirty="0">
                <a:solidFill>
                  <a:schemeClr val="bg1"/>
                </a:solidFill>
              </a:rPr>
              <a:t> C. The contemporary hidden curriculum in medical education. AMEE </a:t>
            </a:r>
            <a:r>
              <a:rPr sz="1200" dirty="0" err="1">
                <a:solidFill>
                  <a:schemeClr val="bg1"/>
                </a:solidFill>
              </a:rPr>
              <a:t>MedEdPublish</a:t>
            </a:r>
            <a:r>
              <a:rPr sz="1200" dirty="0">
                <a:solidFill>
                  <a:schemeClr val="bg1"/>
                </a:solidFill>
              </a:rPr>
              <a:t> 2017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rgbClr val="7A954D"/>
                </a:solidFill>
              </a:rPr>
              <a:t>Positive Impact of the HC</a:t>
            </a:r>
            <a:endParaRPr lang="en-US" dirty="0"/>
          </a:p>
        </p:txBody>
      </p:sp>
      <p:sp>
        <p:nvSpPr>
          <p:cNvPr id="3" name="Text Placeholder 2"/>
          <p:cNvSpPr>
            <a:spLocks noGrp="1"/>
          </p:cNvSpPr>
          <p:nvPr>
            <p:ph type="body" idx="1"/>
          </p:nvPr>
        </p:nvSpPr>
        <p:spPr>
          <a:xfrm>
            <a:off x="457200" y="1295400"/>
            <a:ext cx="8229600" cy="4525963"/>
          </a:xfrm>
        </p:spPr>
        <p:txBody>
          <a:bodyPr>
            <a:normAutofit fontScale="92500"/>
          </a:bodyPr>
          <a:lstStyle/>
          <a:p>
            <a:r>
              <a:rPr lang="en-US" sz="3100" dirty="0"/>
              <a:t>Development of kindness and caring attitudes through positive role-modeling</a:t>
            </a:r>
          </a:p>
          <a:p>
            <a:r>
              <a:rPr lang="en-US" sz="3100" dirty="0"/>
              <a:t>Respect for work-life balance through positive role-modeling</a:t>
            </a:r>
          </a:p>
          <a:p>
            <a:r>
              <a:rPr lang="en-US" sz="3100" dirty="0"/>
              <a:t>Elimination of hierarchy through mentoring of professional and equal collaboration with IPEs</a:t>
            </a:r>
          </a:p>
          <a:p>
            <a:r>
              <a:rPr lang="en-US" sz="3100" dirty="0"/>
              <a:t>Development of an Environment of Transparency</a:t>
            </a:r>
          </a:p>
          <a:p>
            <a:pPr lvl="1"/>
            <a:r>
              <a:rPr lang="en-US" sz="2800" dirty="0"/>
              <a:t>Personal accountability</a:t>
            </a:r>
          </a:p>
          <a:p>
            <a:pPr lvl="1"/>
            <a:r>
              <a:rPr lang="en-US" sz="2800" dirty="0"/>
              <a:t>Apologizing for mistakes</a:t>
            </a:r>
          </a:p>
          <a:p>
            <a:endParaRPr lang="en-US" dirty="0"/>
          </a:p>
        </p:txBody>
      </p:sp>
    </p:spTree>
    <p:extLst>
      <p:ext uri="{BB962C8B-B14F-4D97-AF65-F5344CB8AC3E}">
        <p14:creationId xmlns:p14="http://schemas.microsoft.com/office/powerpoint/2010/main" val="364861612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itle 1"/>
          <p:cNvSpPr txBox="1">
            <a:spLocks noGrp="1"/>
          </p:cNvSpPr>
          <p:nvPr>
            <p:ph type="title"/>
          </p:nvPr>
        </p:nvSpPr>
        <p:spPr>
          <a:xfrm>
            <a:off x="491065" y="110067"/>
            <a:ext cx="8500535" cy="956733"/>
          </a:xfrm>
          <a:prstGeom prst="rect">
            <a:avLst/>
          </a:prstGeom>
        </p:spPr>
        <p:txBody>
          <a:bodyPr/>
          <a:lstStyle>
            <a:lvl1pPr algn="l">
              <a:defRPr b="1">
                <a:solidFill>
                  <a:srgbClr val="6F8F4A"/>
                </a:solidFill>
              </a:defRPr>
            </a:lvl1pPr>
          </a:lstStyle>
          <a:p>
            <a:r>
              <a:rPr dirty="0"/>
              <a:t>How do we </a:t>
            </a:r>
            <a:r>
              <a:rPr lang="en-US" dirty="0"/>
              <a:t>manage</a:t>
            </a:r>
            <a:r>
              <a:rPr dirty="0"/>
              <a:t> the HC?</a:t>
            </a:r>
          </a:p>
        </p:txBody>
      </p:sp>
      <p:sp>
        <p:nvSpPr>
          <p:cNvPr id="383" name="Text Placeholder 2"/>
          <p:cNvSpPr txBox="1">
            <a:spLocks noGrp="1"/>
          </p:cNvSpPr>
          <p:nvPr>
            <p:ph type="body" idx="1"/>
          </p:nvPr>
        </p:nvSpPr>
        <p:spPr>
          <a:xfrm>
            <a:off x="389465" y="999067"/>
            <a:ext cx="8500535" cy="4525963"/>
          </a:xfrm>
          <a:prstGeom prst="rect">
            <a:avLst/>
          </a:prstGeom>
        </p:spPr>
        <p:txBody>
          <a:bodyPr/>
          <a:lstStyle>
            <a:lvl1pPr>
              <a:defRPr b="1">
                <a:solidFill>
                  <a:srgbClr val="002A5C"/>
                </a:solidFill>
              </a:defRPr>
            </a:lvl1pPr>
          </a:lstStyle>
          <a:p>
            <a:r>
              <a:t>Reflective Competency Curriculum</a:t>
            </a:r>
          </a:p>
        </p:txBody>
      </p:sp>
      <p:sp>
        <p:nvSpPr>
          <p:cNvPr id="384" name="TextBox 3"/>
          <p:cNvSpPr txBox="1"/>
          <p:nvPr/>
        </p:nvSpPr>
        <p:spPr>
          <a:xfrm>
            <a:off x="677332" y="1879598"/>
            <a:ext cx="3183469" cy="1717037"/>
          </a:xfrm>
          <a:prstGeom prst="rect">
            <a:avLst/>
          </a:prstGeom>
          <a:solidFill>
            <a:schemeClr val="accent1"/>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Priming</a:t>
            </a:r>
          </a:p>
          <a:p>
            <a:pPr>
              <a:defRPr>
                <a:latin typeface="+mn-lt"/>
                <a:ea typeface="+mn-ea"/>
                <a:cs typeface="+mn-cs"/>
                <a:sym typeface="Helvetica"/>
              </a:defRPr>
            </a:pPr>
            <a:endParaRPr/>
          </a:p>
        </p:txBody>
      </p:sp>
      <p:sp>
        <p:nvSpPr>
          <p:cNvPr id="385" name="TextBox 7"/>
          <p:cNvSpPr txBox="1"/>
          <p:nvPr/>
        </p:nvSpPr>
        <p:spPr>
          <a:xfrm>
            <a:off x="694265" y="3903131"/>
            <a:ext cx="3183469" cy="1717037"/>
          </a:xfrm>
          <a:prstGeom prst="rect">
            <a:avLst/>
          </a:prstGeom>
          <a:solidFill>
            <a:srgbClr val="00B050"/>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Processing</a:t>
            </a:r>
          </a:p>
          <a:p>
            <a:pPr>
              <a:defRPr>
                <a:latin typeface="+mn-lt"/>
                <a:ea typeface="+mn-ea"/>
                <a:cs typeface="+mn-cs"/>
                <a:sym typeface="Helvetica"/>
              </a:defRPr>
            </a:pPr>
            <a:endParaRPr/>
          </a:p>
        </p:txBody>
      </p:sp>
      <p:sp>
        <p:nvSpPr>
          <p:cNvPr id="386" name="TextBox 8"/>
          <p:cNvSpPr txBox="1"/>
          <p:nvPr/>
        </p:nvSpPr>
        <p:spPr>
          <a:xfrm>
            <a:off x="4944533" y="1888065"/>
            <a:ext cx="3183468" cy="1717037"/>
          </a:xfrm>
          <a:prstGeom prst="rect">
            <a:avLst/>
          </a:prstGeom>
          <a:solidFill>
            <a:srgbClr val="37D5FF"/>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dirty="0"/>
          </a:p>
          <a:p>
            <a:pPr algn="ctr">
              <a:defRPr>
                <a:latin typeface="+mn-lt"/>
                <a:ea typeface="+mn-ea"/>
                <a:cs typeface="+mn-cs"/>
                <a:sym typeface="Helvetica"/>
              </a:defRPr>
            </a:pPr>
            <a:endParaRPr dirty="0"/>
          </a:p>
          <a:p>
            <a:pPr algn="ctr">
              <a:defRPr sz="3200" b="1">
                <a:solidFill>
                  <a:srgbClr val="FFFFFF"/>
                </a:solidFill>
                <a:latin typeface="+mn-lt"/>
                <a:ea typeface="+mn-ea"/>
                <a:cs typeface="+mn-cs"/>
                <a:sym typeface="Helvetica"/>
              </a:defRPr>
            </a:pPr>
            <a:r>
              <a:rPr dirty="0"/>
              <a:t>Noticing</a:t>
            </a:r>
          </a:p>
          <a:p>
            <a:pPr>
              <a:defRPr>
                <a:latin typeface="+mn-lt"/>
                <a:ea typeface="+mn-ea"/>
                <a:cs typeface="+mn-cs"/>
                <a:sym typeface="Helvetica"/>
              </a:defRPr>
            </a:pPr>
            <a:endParaRPr dirty="0"/>
          </a:p>
        </p:txBody>
      </p:sp>
      <p:sp>
        <p:nvSpPr>
          <p:cNvPr id="387" name="TextBox 9"/>
          <p:cNvSpPr txBox="1"/>
          <p:nvPr/>
        </p:nvSpPr>
        <p:spPr>
          <a:xfrm>
            <a:off x="4961466" y="3886196"/>
            <a:ext cx="3183468" cy="1717037"/>
          </a:xfrm>
          <a:prstGeom prst="rect">
            <a:avLst/>
          </a:prstGeom>
          <a:solidFill>
            <a:srgbClr val="7030A0"/>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Choosing</a:t>
            </a:r>
          </a:p>
          <a:p>
            <a:pPr>
              <a:defRPr>
                <a:latin typeface="+mn-lt"/>
                <a:ea typeface="+mn-ea"/>
                <a:cs typeface="+mn-cs"/>
                <a:sym typeface="Helvetica"/>
              </a:defRPr>
            </a:pPr>
            <a:endParaRPr/>
          </a:p>
        </p:txBody>
      </p:sp>
      <p:sp>
        <p:nvSpPr>
          <p:cNvPr id="388" name="Rectangle 11"/>
          <p:cNvSpPr txBox="1"/>
          <p:nvPr/>
        </p:nvSpPr>
        <p:spPr>
          <a:xfrm>
            <a:off x="3886200" y="5943600"/>
            <a:ext cx="5116832"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spcBef>
                <a:spcPts val="400"/>
              </a:spcBef>
              <a:defRPr sz="1200" i="1">
                <a:solidFill>
                  <a:srgbClr val="FFFFFF"/>
                </a:solidFill>
              </a:defRPr>
            </a:lvl1pPr>
          </a:lstStyle>
          <a:p>
            <a:r>
              <a:rPr dirty="0">
                <a:latin typeface="+mn-lt"/>
              </a:rPr>
              <a:t>Holmes CL, Harris IB, Schwartz AJ, </a:t>
            </a:r>
            <a:r>
              <a:rPr dirty="0" err="1">
                <a:latin typeface="+mn-lt"/>
              </a:rPr>
              <a:t>Regehr</a:t>
            </a:r>
            <a:r>
              <a:rPr dirty="0">
                <a:latin typeface="+mn-lt"/>
              </a:rPr>
              <a:t> G.  Harnessing the hidden curriculum: a four-step approach to developing and reinforcing reflective competencies in medical clinical clerkship.  Adv in Health </a:t>
            </a:r>
            <a:r>
              <a:rPr dirty="0" err="1">
                <a:latin typeface="+mn-lt"/>
              </a:rPr>
              <a:t>Sci</a:t>
            </a:r>
            <a:r>
              <a:rPr dirty="0">
                <a:latin typeface="+mn-lt"/>
              </a:rPr>
              <a:t> </a:t>
            </a:r>
            <a:r>
              <a:rPr dirty="0" err="1">
                <a:latin typeface="+mn-lt"/>
              </a:rPr>
              <a:t>Educ</a:t>
            </a:r>
            <a:r>
              <a:rPr dirty="0">
                <a:latin typeface="+mn-lt"/>
              </a:rPr>
              <a:t> (2015) 20:1355-137</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p:nvPr/>
        </p:nvSpPr>
        <p:spPr>
          <a:xfrm>
            <a:off x="3886200" y="5943600"/>
            <a:ext cx="5116832"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spcBef>
                <a:spcPts val="400"/>
              </a:spcBef>
              <a:defRPr sz="1200" i="1">
                <a:solidFill>
                  <a:srgbClr val="FFFFFF"/>
                </a:solidFill>
              </a:defRPr>
            </a:lvl1pPr>
          </a:lstStyle>
          <a:p>
            <a:r>
              <a:rPr dirty="0">
                <a:latin typeface="+mn-lt"/>
              </a:rPr>
              <a:t>Holmes CL, Harris IB, Schwartz AJ, </a:t>
            </a:r>
            <a:r>
              <a:rPr dirty="0" err="1">
                <a:latin typeface="+mn-lt"/>
              </a:rPr>
              <a:t>Regehr</a:t>
            </a:r>
            <a:r>
              <a:rPr dirty="0">
                <a:latin typeface="+mn-lt"/>
              </a:rPr>
              <a:t> G.  Harnessing the hidden curriculum: a four-step approach to developing and reinforcing reflective competencies in medical clinical clerkship.  Adv in Health </a:t>
            </a:r>
            <a:r>
              <a:rPr dirty="0" err="1">
                <a:latin typeface="+mn-lt"/>
              </a:rPr>
              <a:t>Sci</a:t>
            </a:r>
            <a:r>
              <a:rPr dirty="0">
                <a:latin typeface="+mn-lt"/>
              </a:rPr>
              <a:t> </a:t>
            </a:r>
            <a:r>
              <a:rPr dirty="0" err="1">
                <a:latin typeface="+mn-lt"/>
              </a:rPr>
              <a:t>Educ</a:t>
            </a:r>
            <a:r>
              <a:rPr dirty="0">
                <a:latin typeface="+mn-lt"/>
              </a:rPr>
              <a:t> (2015) 20:1355-137</a:t>
            </a:r>
          </a:p>
        </p:txBody>
      </p:sp>
      <p:sp>
        <p:nvSpPr>
          <p:cNvPr id="5" name="Text Placeholder 2"/>
          <p:cNvSpPr txBox="1">
            <a:spLocks/>
          </p:cNvSpPr>
          <p:nvPr/>
        </p:nvSpPr>
        <p:spPr>
          <a:xfrm>
            <a:off x="389465" y="999067"/>
            <a:ext cx="8500535"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defRPr b="1"/>
            </a:lvl1pPr>
          </a:lstStyle>
          <a:p>
            <a:pPr marL="342900" marR="0" lvl="0" indent="-342900" algn="l" defTabSz="914400" rtl="0" eaLnBrk="1" fontAlgn="auto" latinLnBrk="0" hangingPunct="1">
              <a:lnSpc>
                <a:spcPct val="100000"/>
              </a:lnSpc>
              <a:spcBef>
                <a:spcPts val="700"/>
              </a:spcBef>
              <a:spcAft>
                <a:spcPts val="0"/>
              </a:spcAft>
              <a:buClrTx/>
              <a:buSzPct val="100000"/>
              <a:buFont typeface="Arial"/>
              <a:buChar char="•"/>
              <a:tabLst/>
              <a:defRPr/>
            </a:pPr>
            <a:r>
              <a:rPr kumimoji="0" lang="en-CA" sz="3200" b="1" i="0" u="none" strike="noStrike" kern="0" cap="none" spc="0" normalizeH="0" baseline="0" noProof="0" dirty="0">
                <a:ln>
                  <a:noFill/>
                </a:ln>
                <a:solidFill>
                  <a:srgbClr val="000000"/>
                </a:solidFill>
                <a:effectLst/>
                <a:uLnTx/>
                <a:uFillTx/>
                <a:latin typeface="+mj-lt"/>
                <a:ea typeface="+mj-ea"/>
                <a:cs typeface="+mj-cs"/>
                <a:sym typeface="Calibri"/>
              </a:rPr>
              <a:t>Reflective Competency Curriculum</a:t>
            </a:r>
          </a:p>
        </p:txBody>
      </p:sp>
      <p:sp>
        <p:nvSpPr>
          <p:cNvPr id="6" name="Title 1"/>
          <p:cNvSpPr txBox="1">
            <a:spLocks noGrp="1"/>
          </p:cNvSpPr>
          <p:nvPr>
            <p:ph type="title"/>
          </p:nvPr>
        </p:nvSpPr>
        <p:spPr>
          <a:xfrm>
            <a:off x="457200" y="0"/>
            <a:ext cx="8229600" cy="1143001"/>
          </a:xfrm>
          <a:prstGeom prst="rect">
            <a:avLst/>
          </a:prstGeom>
        </p:spPr>
        <p:txBody>
          <a:bodyPr/>
          <a:lstStyle>
            <a:lvl1pPr algn="l">
              <a:defRPr b="1">
                <a:solidFill>
                  <a:srgbClr val="6F8F4A"/>
                </a:solidFill>
              </a:defRPr>
            </a:lvl1pPr>
          </a:lstStyle>
          <a:p>
            <a:r>
              <a:rPr dirty="0"/>
              <a:t>How do we </a:t>
            </a:r>
            <a:r>
              <a:rPr lang="en-US" dirty="0"/>
              <a:t>manage</a:t>
            </a:r>
            <a:r>
              <a:rPr dirty="0"/>
              <a:t> the HC?</a:t>
            </a:r>
          </a:p>
        </p:txBody>
      </p:sp>
      <p:sp>
        <p:nvSpPr>
          <p:cNvPr id="7" name="TextBox 3"/>
          <p:cNvSpPr txBox="1"/>
          <p:nvPr/>
        </p:nvSpPr>
        <p:spPr>
          <a:xfrm>
            <a:off x="677332" y="1879598"/>
            <a:ext cx="3183469" cy="1717037"/>
          </a:xfrm>
          <a:prstGeom prst="rect">
            <a:avLst/>
          </a:prstGeom>
          <a:solidFill>
            <a:schemeClr val="accent1"/>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Priming</a:t>
            </a:r>
          </a:p>
          <a:p>
            <a:pPr>
              <a:defRPr>
                <a:latin typeface="+mn-lt"/>
                <a:ea typeface="+mn-ea"/>
                <a:cs typeface="+mn-cs"/>
                <a:sym typeface="Helvetica"/>
              </a:defRPr>
            </a:pPr>
            <a:endParaRPr/>
          </a:p>
        </p:txBody>
      </p:sp>
      <p:sp>
        <p:nvSpPr>
          <p:cNvPr id="8" name="TextBox 8"/>
          <p:cNvSpPr txBox="1"/>
          <p:nvPr/>
        </p:nvSpPr>
        <p:spPr>
          <a:xfrm>
            <a:off x="4944533" y="1888065"/>
            <a:ext cx="3183468" cy="1717037"/>
          </a:xfrm>
          <a:prstGeom prst="rect">
            <a:avLst/>
          </a:prstGeom>
          <a:solidFill>
            <a:srgbClr val="37D5FF"/>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dirty="0"/>
          </a:p>
          <a:p>
            <a:pPr algn="ctr">
              <a:defRPr>
                <a:latin typeface="+mn-lt"/>
                <a:ea typeface="+mn-ea"/>
                <a:cs typeface="+mn-cs"/>
                <a:sym typeface="Helvetica"/>
              </a:defRPr>
            </a:pPr>
            <a:endParaRPr dirty="0"/>
          </a:p>
          <a:p>
            <a:pPr algn="ctr">
              <a:defRPr sz="3200" b="1">
                <a:solidFill>
                  <a:srgbClr val="FFFFFF"/>
                </a:solidFill>
                <a:latin typeface="+mn-lt"/>
                <a:ea typeface="+mn-ea"/>
                <a:cs typeface="+mn-cs"/>
                <a:sym typeface="Helvetica"/>
              </a:defRPr>
            </a:pPr>
            <a:r>
              <a:rPr dirty="0"/>
              <a:t>Noticing</a:t>
            </a:r>
          </a:p>
          <a:p>
            <a:pPr>
              <a:defRPr>
                <a:latin typeface="+mn-lt"/>
                <a:ea typeface="+mn-ea"/>
                <a:cs typeface="+mn-cs"/>
                <a:sym typeface="Helvetica"/>
              </a:defRPr>
            </a:pPr>
            <a:endParaRPr dirty="0"/>
          </a:p>
        </p:txBody>
      </p:sp>
      <p:sp>
        <p:nvSpPr>
          <p:cNvPr id="9" name="TextBox 7"/>
          <p:cNvSpPr txBox="1"/>
          <p:nvPr/>
        </p:nvSpPr>
        <p:spPr>
          <a:xfrm>
            <a:off x="694265" y="3903131"/>
            <a:ext cx="3183469" cy="1717037"/>
          </a:xfrm>
          <a:prstGeom prst="rect">
            <a:avLst/>
          </a:prstGeom>
          <a:solidFill>
            <a:srgbClr val="00B050"/>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Processing</a:t>
            </a:r>
          </a:p>
          <a:p>
            <a:pPr>
              <a:defRPr>
                <a:latin typeface="+mn-lt"/>
                <a:ea typeface="+mn-ea"/>
                <a:cs typeface="+mn-cs"/>
                <a:sym typeface="Helvetica"/>
              </a:defRPr>
            </a:pPr>
            <a:endParaRPr/>
          </a:p>
        </p:txBody>
      </p:sp>
      <p:sp>
        <p:nvSpPr>
          <p:cNvPr id="10" name="TextBox 9"/>
          <p:cNvSpPr txBox="1"/>
          <p:nvPr/>
        </p:nvSpPr>
        <p:spPr>
          <a:xfrm>
            <a:off x="4961466" y="3886196"/>
            <a:ext cx="3183468" cy="1717037"/>
          </a:xfrm>
          <a:prstGeom prst="rect">
            <a:avLst/>
          </a:prstGeom>
          <a:solidFill>
            <a:srgbClr val="7030A0"/>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Choosing</a:t>
            </a:r>
          </a:p>
          <a:p>
            <a:pPr>
              <a:defRPr>
                <a:latin typeface="+mn-lt"/>
                <a:ea typeface="+mn-ea"/>
                <a:cs typeface="+mn-cs"/>
                <a:sym typeface="Helvetica"/>
              </a:defRPr>
            </a:pPr>
            <a:endParaRPr/>
          </a:p>
        </p:txBody>
      </p:sp>
      <p:sp>
        <p:nvSpPr>
          <p:cNvPr id="11" name="Right Arrow 10"/>
          <p:cNvSpPr/>
          <p:nvPr/>
        </p:nvSpPr>
        <p:spPr>
          <a:xfrm>
            <a:off x="3965097" y="2662279"/>
            <a:ext cx="900001" cy="364142"/>
          </a:xfrm>
          <a:prstGeom prst="rightArrow">
            <a:avLst>
              <a:gd name="adj1" fmla="val 50000"/>
              <a:gd name="adj2" fmla="val 50000"/>
            </a:avLst>
          </a:prstGeom>
          <a:solidFill>
            <a:srgbClr val="F5A1AE"/>
          </a:solidFill>
          <a:ln w="25400">
            <a:solidFill>
              <a:srgbClr val="264F84"/>
            </a:solidFill>
          </a:ln>
          <a:effectLst>
            <a:outerShdw blurRad="38100" dist="23000" dir="5400000" rotWithShape="0">
              <a:srgbClr val="000000">
                <a:alpha val="35000"/>
              </a:srgbClr>
            </a:outerShdw>
          </a:effectLst>
        </p:spPr>
        <p:txBody>
          <a:bodyPr lIns="45718" tIns="45718" rIns="45718" bIns="45718" anchor="ctr"/>
          <a:lstStyle/>
          <a:p>
            <a:pPr>
              <a:defRPr>
                <a:latin typeface="+mn-lt"/>
                <a:ea typeface="+mn-ea"/>
                <a:cs typeface="+mn-cs"/>
                <a:sym typeface="Helvetica"/>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1"/>
          </a:xfrm>
        </p:spPr>
        <p:txBody>
          <a:bodyPr/>
          <a:lstStyle/>
          <a:p>
            <a:pPr algn="l"/>
            <a:r>
              <a:rPr lang="en-CA" b="1" dirty="0">
                <a:solidFill>
                  <a:schemeClr val="accent6">
                    <a:lumMod val="50000"/>
                  </a:schemeClr>
                </a:solidFill>
              </a:rPr>
              <a:t>Session Goal</a:t>
            </a:r>
          </a:p>
        </p:txBody>
      </p:sp>
      <p:sp>
        <p:nvSpPr>
          <p:cNvPr id="3" name="Text Placeholder 2"/>
          <p:cNvSpPr>
            <a:spLocks noGrp="1"/>
          </p:cNvSpPr>
          <p:nvPr>
            <p:ph type="body" idx="1"/>
          </p:nvPr>
        </p:nvSpPr>
        <p:spPr>
          <a:xfrm>
            <a:off x="533400" y="1371600"/>
            <a:ext cx="8229600" cy="4343400"/>
          </a:xfrm>
        </p:spPr>
        <p:txBody>
          <a:bodyPr/>
          <a:lstStyle/>
          <a:p>
            <a:pPr>
              <a:buNone/>
            </a:pPr>
            <a:endParaRPr lang="en-CA" sz="2000" dirty="0"/>
          </a:p>
          <a:p>
            <a:pPr marL="0" indent="0" algn="ctr">
              <a:buNone/>
            </a:pPr>
            <a:r>
              <a:rPr lang="en-CA" i="1" dirty="0"/>
              <a:t>The overarching goal of this session is to raise your awareness of and understanding about </a:t>
            </a:r>
            <a:r>
              <a:rPr lang="en-CA" i="1" dirty="0">
                <a:solidFill>
                  <a:schemeClr val="bg2">
                    <a:lumMod val="40000"/>
                    <a:lumOff val="60000"/>
                  </a:schemeClr>
                </a:solidFill>
              </a:rPr>
              <a:t>Hidden Curriculum </a:t>
            </a:r>
            <a:r>
              <a:rPr lang="en-CA" i="1" dirty="0"/>
              <a:t>(HC) in health professional education and to provide you with strategies to recognize and manage the impact of both positive and negative aspects of HC when it occurs.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p:nvPr/>
        </p:nvSpPr>
        <p:spPr>
          <a:xfrm>
            <a:off x="3886200" y="5943600"/>
            <a:ext cx="5116832"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spcBef>
                <a:spcPts val="400"/>
              </a:spcBef>
              <a:defRPr sz="1200" i="1">
                <a:solidFill>
                  <a:srgbClr val="FFFFFF"/>
                </a:solidFill>
              </a:defRPr>
            </a:lvl1pPr>
          </a:lstStyle>
          <a:p>
            <a:r>
              <a:rPr dirty="0">
                <a:latin typeface="+mn-lt"/>
              </a:rPr>
              <a:t>Holmes CL, Harris IB, Schwartz AJ, </a:t>
            </a:r>
            <a:r>
              <a:rPr dirty="0" err="1">
                <a:latin typeface="+mn-lt"/>
              </a:rPr>
              <a:t>Regehr</a:t>
            </a:r>
            <a:r>
              <a:rPr dirty="0">
                <a:latin typeface="+mn-lt"/>
              </a:rPr>
              <a:t> G.  Harnessing the hidden curriculum: a four-step approach to developing and reinforcing reflective competencies in medical clinical clerkship.  Adv in Health </a:t>
            </a:r>
            <a:r>
              <a:rPr dirty="0" err="1">
                <a:latin typeface="+mn-lt"/>
              </a:rPr>
              <a:t>Sci</a:t>
            </a:r>
            <a:r>
              <a:rPr dirty="0">
                <a:latin typeface="+mn-lt"/>
              </a:rPr>
              <a:t> </a:t>
            </a:r>
            <a:r>
              <a:rPr dirty="0" err="1">
                <a:latin typeface="+mn-lt"/>
              </a:rPr>
              <a:t>Educ</a:t>
            </a:r>
            <a:r>
              <a:rPr dirty="0">
                <a:latin typeface="+mn-lt"/>
              </a:rPr>
              <a:t> (2015) 20:1355-137</a:t>
            </a:r>
          </a:p>
        </p:txBody>
      </p:sp>
      <p:sp>
        <p:nvSpPr>
          <p:cNvPr id="5" name="Title 1"/>
          <p:cNvSpPr txBox="1">
            <a:spLocks noGrp="1"/>
          </p:cNvSpPr>
          <p:nvPr>
            <p:ph type="title"/>
          </p:nvPr>
        </p:nvSpPr>
        <p:spPr>
          <a:xfrm>
            <a:off x="457200" y="0"/>
            <a:ext cx="8229600" cy="1143001"/>
          </a:xfrm>
          <a:prstGeom prst="rect">
            <a:avLst/>
          </a:prstGeom>
        </p:spPr>
        <p:txBody>
          <a:bodyPr/>
          <a:lstStyle>
            <a:lvl1pPr algn="l">
              <a:defRPr b="1">
                <a:solidFill>
                  <a:srgbClr val="6F8F4A"/>
                </a:solidFill>
              </a:defRPr>
            </a:lvl1pPr>
          </a:lstStyle>
          <a:p>
            <a:r>
              <a:rPr dirty="0"/>
              <a:t>How do we </a:t>
            </a:r>
            <a:r>
              <a:rPr lang="en-US" dirty="0"/>
              <a:t>manage</a:t>
            </a:r>
            <a:r>
              <a:rPr dirty="0"/>
              <a:t> the HC?</a:t>
            </a:r>
          </a:p>
        </p:txBody>
      </p:sp>
      <p:sp>
        <p:nvSpPr>
          <p:cNvPr id="6" name="Text Placeholder 2"/>
          <p:cNvSpPr txBox="1">
            <a:spLocks noGrp="1"/>
          </p:cNvSpPr>
          <p:nvPr>
            <p:ph type="body" idx="1"/>
          </p:nvPr>
        </p:nvSpPr>
        <p:spPr>
          <a:xfrm>
            <a:off x="457200" y="10668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defRPr b="1"/>
            </a:lvl1pPr>
          </a:lstStyle>
          <a:p>
            <a:pPr marL="342900" marR="0" lvl="0" indent="-342900" algn="l" defTabSz="914400" rtl="0" eaLnBrk="1" fontAlgn="auto" latinLnBrk="0" hangingPunct="1">
              <a:lnSpc>
                <a:spcPct val="100000"/>
              </a:lnSpc>
              <a:spcBef>
                <a:spcPts val="700"/>
              </a:spcBef>
              <a:spcAft>
                <a:spcPts val="0"/>
              </a:spcAft>
              <a:buClrTx/>
              <a:buSzPct val="100000"/>
              <a:buFont typeface="Arial"/>
              <a:buChar char="•"/>
              <a:tabLst/>
              <a:defRPr/>
            </a:pPr>
            <a:r>
              <a:rPr kumimoji="0" lang="en-CA" sz="3200" b="1" i="0" u="none" strike="noStrike" kern="0" cap="none" spc="0" normalizeH="0" baseline="0" noProof="0" dirty="0">
                <a:ln>
                  <a:noFill/>
                </a:ln>
                <a:solidFill>
                  <a:srgbClr val="000000"/>
                </a:solidFill>
                <a:effectLst/>
                <a:uLnTx/>
                <a:uFillTx/>
                <a:latin typeface="+mj-lt"/>
                <a:ea typeface="+mj-ea"/>
                <a:cs typeface="+mj-cs"/>
                <a:sym typeface="Calibri"/>
              </a:rPr>
              <a:t>Reflective Competency Curriculum</a:t>
            </a:r>
          </a:p>
        </p:txBody>
      </p:sp>
      <p:sp>
        <p:nvSpPr>
          <p:cNvPr id="7" name="TextBox 3"/>
          <p:cNvSpPr txBox="1"/>
          <p:nvPr/>
        </p:nvSpPr>
        <p:spPr>
          <a:xfrm>
            <a:off x="677332" y="1879598"/>
            <a:ext cx="3183469" cy="1717037"/>
          </a:xfrm>
          <a:prstGeom prst="rect">
            <a:avLst/>
          </a:prstGeom>
          <a:solidFill>
            <a:schemeClr val="accent1"/>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Priming</a:t>
            </a:r>
          </a:p>
          <a:p>
            <a:pPr>
              <a:defRPr>
                <a:latin typeface="+mn-lt"/>
                <a:ea typeface="+mn-ea"/>
                <a:cs typeface="+mn-cs"/>
                <a:sym typeface="Helvetica"/>
              </a:defRPr>
            </a:pPr>
            <a:endParaRPr/>
          </a:p>
        </p:txBody>
      </p:sp>
      <p:sp>
        <p:nvSpPr>
          <p:cNvPr id="8" name="TextBox 8"/>
          <p:cNvSpPr txBox="1"/>
          <p:nvPr/>
        </p:nvSpPr>
        <p:spPr>
          <a:xfrm>
            <a:off x="4944533" y="1888065"/>
            <a:ext cx="3183468" cy="1717037"/>
          </a:xfrm>
          <a:prstGeom prst="rect">
            <a:avLst/>
          </a:prstGeom>
          <a:solidFill>
            <a:srgbClr val="37D5FF"/>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dirty="0"/>
          </a:p>
          <a:p>
            <a:pPr algn="ctr">
              <a:defRPr>
                <a:latin typeface="+mn-lt"/>
                <a:ea typeface="+mn-ea"/>
                <a:cs typeface="+mn-cs"/>
                <a:sym typeface="Helvetica"/>
              </a:defRPr>
            </a:pPr>
            <a:endParaRPr dirty="0"/>
          </a:p>
          <a:p>
            <a:pPr algn="ctr">
              <a:defRPr sz="3200" b="1">
                <a:solidFill>
                  <a:srgbClr val="FFFFFF"/>
                </a:solidFill>
                <a:latin typeface="+mn-lt"/>
                <a:ea typeface="+mn-ea"/>
                <a:cs typeface="+mn-cs"/>
                <a:sym typeface="Helvetica"/>
              </a:defRPr>
            </a:pPr>
            <a:r>
              <a:rPr dirty="0"/>
              <a:t>Noticing</a:t>
            </a:r>
          </a:p>
          <a:p>
            <a:pPr>
              <a:defRPr>
                <a:latin typeface="+mn-lt"/>
                <a:ea typeface="+mn-ea"/>
                <a:cs typeface="+mn-cs"/>
                <a:sym typeface="Helvetica"/>
              </a:defRPr>
            </a:pPr>
            <a:endParaRPr dirty="0"/>
          </a:p>
        </p:txBody>
      </p:sp>
      <p:sp>
        <p:nvSpPr>
          <p:cNvPr id="9" name="TextBox 7"/>
          <p:cNvSpPr txBox="1"/>
          <p:nvPr/>
        </p:nvSpPr>
        <p:spPr>
          <a:xfrm>
            <a:off x="694265" y="3903131"/>
            <a:ext cx="3183469" cy="1717037"/>
          </a:xfrm>
          <a:prstGeom prst="rect">
            <a:avLst/>
          </a:prstGeom>
          <a:solidFill>
            <a:srgbClr val="00B050"/>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Processing</a:t>
            </a:r>
          </a:p>
          <a:p>
            <a:pPr>
              <a:defRPr>
                <a:latin typeface="+mn-lt"/>
                <a:ea typeface="+mn-ea"/>
                <a:cs typeface="+mn-cs"/>
                <a:sym typeface="Helvetica"/>
              </a:defRPr>
            </a:pPr>
            <a:endParaRPr/>
          </a:p>
        </p:txBody>
      </p:sp>
      <p:sp>
        <p:nvSpPr>
          <p:cNvPr id="10" name="TextBox 9"/>
          <p:cNvSpPr txBox="1"/>
          <p:nvPr/>
        </p:nvSpPr>
        <p:spPr>
          <a:xfrm>
            <a:off x="4961466" y="3886196"/>
            <a:ext cx="3183468" cy="1717037"/>
          </a:xfrm>
          <a:prstGeom prst="rect">
            <a:avLst/>
          </a:prstGeom>
          <a:solidFill>
            <a:srgbClr val="7030A0"/>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Choosing</a:t>
            </a:r>
          </a:p>
          <a:p>
            <a:pPr>
              <a:defRPr>
                <a:latin typeface="+mn-lt"/>
                <a:ea typeface="+mn-ea"/>
                <a:cs typeface="+mn-cs"/>
                <a:sym typeface="Helvetica"/>
              </a:defRPr>
            </a:pPr>
            <a:endParaRPr/>
          </a:p>
        </p:txBody>
      </p:sp>
      <p:sp>
        <p:nvSpPr>
          <p:cNvPr id="11" name="Down Arrow 12"/>
          <p:cNvSpPr/>
          <p:nvPr/>
        </p:nvSpPr>
        <p:spPr>
          <a:xfrm rot="2820000">
            <a:off x="4217637" y="3299945"/>
            <a:ext cx="396001" cy="972001"/>
          </a:xfrm>
          <a:custGeom>
            <a:avLst/>
            <a:gdLst/>
            <a:ahLst/>
            <a:cxnLst>
              <a:cxn ang="0">
                <a:pos x="wd2" y="hd2"/>
              </a:cxn>
              <a:cxn ang="5400000">
                <a:pos x="wd2" y="hd2"/>
              </a:cxn>
              <a:cxn ang="10800000">
                <a:pos x="wd2" y="hd2"/>
              </a:cxn>
              <a:cxn ang="16200000">
                <a:pos x="wd2" y="hd2"/>
              </a:cxn>
            </a:cxnLst>
            <a:rect l="0" t="0" r="r" b="b"/>
            <a:pathLst>
              <a:path w="21600" h="21600" extrusionOk="0">
                <a:moveTo>
                  <a:pt x="0" y="17200"/>
                </a:moveTo>
                <a:lnTo>
                  <a:pt x="5400" y="17200"/>
                </a:lnTo>
                <a:lnTo>
                  <a:pt x="5400" y="0"/>
                </a:lnTo>
                <a:lnTo>
                  <a:pt x="16200" y="0"/>
                </a:lnTo>
                <a:lnTo>
                  <a:pt x="16200" y="17200"/>
                </a:lnTo>
                <a:lnTo>
                  <a:pt x="21600" y="17200"/>
                </a:lnTo>
                <a:lnTo>
                  <a:pt x="10800" y="21600"/>
                </a:lnTo>
                <a:close/>
              </a:path>
            </a:pathLst>
          </a:custGeom>
          <a:solidFill>
            <a:srgbClr val="F5A1AE"/>
          </a:solidFill>
          <a:ln w="25400">
            <a:solidFill>
              <a:srgbClr val="264F84"/>
            </a:solidFill>
          </a:ln>
          <a:effectLst>
            <a:outerShdw blurRad="38100" dist="23000" dir="5400000" rotWithShape="0">
              <a:srgbClr val="000000">
                <a:alpha val="35000"/>
              </a:srgbClr>
            </a:outerShdw>
          </a:effectLst>
        </p:spPr>
        <p:txBody>
          <a:bodyPr lIns="45718" tIns="45718" rIns="45718" bIns="45718" anchor="ctr"/>
          <a:lstStyle/>
          <a:p>
            <a:pPr>
              <a:defRPr>
                <a:latin typeface="+mn-lt"/>
                <a:ea typeface="+mn-ea"/>
                <a:cs typeface="+mn-cs"/>
                <a:sym typeface="Helvetica"/>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p:nvPr/>
        </p:nvSpPr>
        <p:spPr>
          <a:xfrm>
            <a:off x="3886200" y="5943600"/>
            <a:ext cx="5116832" cy="7571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nSpc>
                <a:spcPct val="90000"/>
              </a:lnSpc>
              <a:spcBef>
                <a:spcPts val="400"/>
              </a:spcBef>
              <a:defRPr sz="1200" i="1">
                <a:solidFill>
                  <a:srgbClr val="FFFFFF"/>
                </a:solidFill>
              </a:defRPr>
            </a:lvl1pPr>
          </a:lstStyle>
          <a:p>
            <a:r>
              <a:rPr dirty="0">
                <a:latin typeface="+mn-lt"/>
              </a:rPr>
              <a:t>Holmes CL, Harris IB, Schwartz AJ, </a:t>
            </a:r>
            <a:r>
              <a:rPr dirty="0" err="1">
                <a:latin typeface="+mn-lt"/>
              </a:rPr>
              <a:t>Regehr</a:t>
            </a:r>
            <a:r>
              <a:rPr dirty="0">
                <a:latin typeface="+mn-lt"/>
              </a:rPr>
              <a:t> G.  Harnessing the hidden curriculum: a four-step approach to developing and reinforcing reflective competencies in medical clinical clerkship.  Adv in Health </a:t>
            </a:r>
            <a:r>
              <a:rPr dirty="0" err="1">
                <a:latin typeface="+mn-lt"/>
              </a:rPr>
              <a:t>Sci</a:t>
            </a:r>
            <a:r>
              <a:rPr dirty="0">
                <a:latin typeface="+mn-lt"/>
              </a:rPr>
              <a:t> </a:t>
            </a:r>
            <a:r>
              <a:rPr dirty="0" err="1">
                <a:latin typeface="+mn-lt"/>
              </a:rPr>
              <a:t>Educ</a:t>
            </a:r>
            <a:r>
              <a:rPr dirty="0">
                <a:latin typeface="+mn-lt"/>
              </a:rPr>
              <a:t> (2015) 20:1355-137</a:t>
            </a:r>
          </a:p>
        </p:txBody>
      </p:sp>
      <p:sp>
        <p:nvSpPr>
          <p:cNvPr id="5" name="Title 1"/>
          <p:cNvSpPr txBox="1">
            <a:spLocks noGrp="1"/>
          </p:cNvSpPr>
          <p:nvPr>
            <p:ph type="title"/>
          </p:nvPr>
        </p:nvSpPr>
        <p:spPr>
          <a:xfrm>
            <a:off x="457200" y="0"/>
            <a:ext cx="8229600" cy="1143001"/>
          </a:xfrm>
          <a:prstGeom prst="rect">
            <a:avLst/>
          </a:prstGeom>
        </p:spPr>
        <p:txBody>
          <a:bodyPr/>
          <a:lstStyle>
            <a:lvl1pPr algn="l">
              <a:defRPr b="1">
                <a:solidFill>
                  <a:srgbClr val="6F8F4A"/>
                </a:solidFill>
              </a:defRPr>
            </a:lvl1pPr>
          </a:lstStyle>
          <a:p>
            <a:r>
              <a:rPr dirty="0"/>
              <a:t>How do we </a:t>
            </a:r>
            <a:r>
              <a:rPr lang="en-US" dirty="0"/>
              <a:t>manage</a:t>
            </a:r>
            <a:r>
              <a:rPr dirty="0"/>
              <a:t> the HC?</a:t>
            </a:r>
          </a:p>
        </p:txBody>
      </p:sp>
      <p:sp>
        <p:nvSpPr>
          <p:cNvPr id="6" name="Text Placeholder 2"/>
          <p:cNvSpPr txBox="1">
            <a:spLocks noGrp="1"/>
          </p:cNvSpPr>
          <p:nvPr>
            <p:ph type="body" idx="1"/>
          </p:nvPr>
        </p:nvSpPr>
        <p:spPr>
          <a:xfrm>
            <a:off x="457200" y="11430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defRPr b="1"/>
            </a:lvl1pPr>
          </a:lstStyle>
          <a:p>
            <a:pPr marL="342900" marR="0" lvl="0" indent="-342900" algn="l" defTabSz="914400" rtl="0" eaLnBrk="1" fontAlgn="auto" latinLnBrk="0" hangingPunct="1">
              <a:lnSpc>
                <a:spcPct val="100000"/>
              </a:lnSpc>
              <a:spcBef>
                <a:spcPts val="700"/>
              </a:spcBef>
              <a:spcAft>
                <a:spcPts val="0"/>
              </a:spcAft>
              <a:buClrTx/>
              <a:buSzPct val="100000"/>
              <a:buFont typeface="Arial"/>
              <a:buChar char="•"/>
              <a:tabLst/>
              <a:defRPr/>
            </a:pPr>
            <a:r>
              <a:rPr kumimoji="0" lang="en-CA" sz="3200" b="1" i="0" u="none" strike="noStrike" kern="0" cap="none" spc="0" normalizeH="0" baseline="0" noProof="0" dirty="0">
                <a:ln>
                  <a:noFill/>
                </a:ln>
                <a:solidFill>
                  <a:srgbClr val="000000"/>
                </a:solidFill>
                <a:effectLst/>
                <a:uLnTx/>
                <a:uFillTx/>
                <a:latin typeface="+mj-lt"/>
                <a:ea typeface="+mj-ea"/>
                <a:cs typeface="+mj-cs"/>
                <a:sym typeface="Calibri"/>
              </a:rPr>
              <a:t>Reflective Competency Curriculum</a:t>
            </a:r>
          </a:p>
        </p:txBody>
      </p:sp>
      <p:sp>
        <p:nvSpPr>
          <p:cNvPr id="7" name="TextBox 3"/>
          <p:cNvSpPr txBox="1"/>
          <p:nvPr/>
        </p:nvSpPr>
        <p:spPr>
          <a:xfrm>
            <a:off x="677332" y="1879598"/>
            <a:ext cx="3183469" cy="1717037"/>
          </a:xfrm>
          <a:prstGeom prst="rect">
            <a:avLst/>
          </a:prstGeom>
          <a:solidFill>
            <a:schemeClr val="accent1"/>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Priming</a:t>
            </a:r>
          </a:p>
          <a:p>
            <a:pPr>
              <a:defRPr>
                <a:latin typeface="+mn-lt"/>
                <a:ea typeface="+mn-ea"/>
                <a:cs typeface="+mn-cs"/>
                <a:sym typeface="Helvetica"/>
              </a:defRPr>
            </a:pPr>
            <a:endParaRPr/>
          </a:p>
        </p:txBody>
      </p:sp>
      <p:sp>
        <p:nvSpPr>
          <p:cNvPr id="8" name="TextBox 8"/>
          <p:cNvSpPr txBox="1"/>
          <p:nvPr/>
        </p:nvSpPr>
        <p:spPr>
          <a:xfrm>
            <a:off x="4944533" y="1888065"/>
            <a:ext cx="3183468" cy="1717037"/>
          </a:xfrm>
          <a:prstGeom prst="rect">
            <a:avLst/>
          </a:prstGeom>
          <a:solidFill>
            <a:srgbClr val="37D5FF"/>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dirty="0"/>
          </a:p>
          <a:p>
            <a:pPr algn="ctr">
              <a:defRPr>
                <a:latin typeface="+mn-lt"/>
                <a:ea typeface="+mn-ea"/>
                <a:cs typeface="+mn-cs"/>
                <a:sym typeface="Helvetica"/>
              </a:defRPr>
            </a:pPr>
            <a:endParaRPr dirty="0"/>
          </a:p>
          <a:p>
            <a:pPr algn="ctr">
              <a:defRPr sz="3200" b="1">
                <a:solidFill>
                  <a:srgbClr val="FFFFFF"/>
                </a:solidFill>
                <a:latin typeface="+mn-lt"/>
                <a:ea typeface="+mn-ea"/>
                <a:cs typeface="+mn-cs"/>
                <a:sym typeface="Helvetica"/>
              </a:defRPr>
            </a:pPr>
            <a:r>
              <a:rPr dirty="0"/>
              <a:t>Noticing</a:t>
            </a:r>
          </a:p>
          <a:p>
            <a:pPr>
              <a:defRPr>
                <a:latin typeface="+mn-lt"/>
                <a:ea typeface="+mn-ea"/>
                <a:cs typeface="+mn-cs"/>
                <a:sym typeface="Helvetica"/>
              </a:defRPr>
            </a:pPr>
            <a:endParaRPr dirty="0"/>
          </a:p>
        </p:txBody>
      </p:sp>
      <p:sp>
        <p:nvSpPr>
          <p:cNvPr id="9" name="TextBox 7"/>
          <p:cNvSpPr txBox="1"/>
          <p:nvPr/>
        </p:nvSpPr>
        <p:spPr>
          <a:xfrm>
            <a:off x="694265" y="3903131"/>
            <a:ext cx="3183469" cy="1717037"/>
          </a:xfrm>
          <a:prstGeom prst="rect">
            <a:avLst/>
          </a:prstGeom>
          <a:solidFill>
            <a:srgbClr val="00B050"/>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Processing</a:t>
            </a:r>
          </a:p>
          <a:p>
            <a:pPr>
              <a:defRPr>
                <a:latin typeface="+mn-lt"/>
                <a:ea typeface="+mn-ea"/>
                <a:cs typeface="+mn-cs"/>
                <a:sym typeface="Helvetica"/>
              </a:defRPr>
            </a:pPr>
            <a:endParaRPr/>
          </a:p>
        </p:txBody>
      </p:sp>
      <p:sp>
        <p:nvSpPr>
          <p:cNvPr id="10" name="TextBox 9"/>
          <p:cNvSpPr txBox="1"/>
          <p:nvPr/>
        </p:nvSpPr>
        <p:spPr>
          <a:xfrm>
            <a:off x="4961466" y="3886196"/>
            <a:ext cx="3183468" cy="1717037"/>
          </a:xfrm>
          <a:prstGeom prst="rect">
            <a:avLst/>
          </a:prstGeom>
          <a:solidFill>
            <a:srgbClr val="7030A0"/>
          </a:solidFill>
          <a:ln w="25400">
            <a:solidFill>
              <a:schemeClr val="accent2"/>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a:latin typeface="+mn-lt"/>
                <a:ea typeface="+mn-ea"/>
                <a:cs typeface="+mn-cs"/>
                <a:sym typeface="Helvetica"/>
              </a:defRPr>
            </a:pPr>
            <a:endParaRPr/>
          </a:p>
          <a:p>
            <a:pPr algn="ctr">
              <a:defRPr>
                <a:latin typeface="+mn-lt"/>
                <a:ea typeface="+mn-ea"/>
                <a:cs typeface="+mn-cs"/>
                <a:sym typeface="Helvetica"/>
              </a:defRPr>
            </a:pPr>
            <a:endParaRPr/>
          </a:p>
          <a:p>
            <a:pPr algn="ctr">
              <a:defRPr sz="3200" b="1">
                <a:solidFill>
                  <a:srgbClr val="FFFFFF"/>
                </a:solidFill>
                <a:latin typeface="+mn-lt"/>
                <a:ea typeface="+mn-ea"/>
                <a:cs typeface="+mn-cs"/>
                <a:sym typeface="Helvetica"/>
              </a:defRPr>
            </a:pPr>
            <a:r>
              <a:t>Choosing</a:t>
            </a:r>
          </a:p>
          <a:p>
            <a:pPr>
              <a:defRPr>
                <a:latin typeface="+mn-lt"/>
                <a:ea typeface="+mn-ea"/>
                <a:cs typeface="+mn-cs"/>
                <a:sym typeface="Helvetica"/>
              </a:defRPr>
            </a:pPr>
            <a:endParaRPr/>
          </a:p>
        </p:txBody>
      </p:sp>
      <p:sp>
        <p:nvSpPr>
          <p:cNvPr id="11" name="Right Arrow 13"/>
          <p:cNvSpPr/>
          <p:nvPr/>
        </p:nvSpPr>
        <p:spPr>
          <a:xfrm>
            <a:off x="3963747" y="4570652"/>
            <a:ext cx="900001" cy="364142"/>
          </a:xfrm>
          <a:prstGeom prst="rightArrow">
            <a:avLst>
              <a:gd name="adj1" fmla="val 50000"/>
              <a:gd name="adj2" fmla="val 50000"/>
            </a:avLst>
          </a:prstGeom>
          <a:solidFill>
            <a:srgbClr val="F5A1AE"/>
          </a:solidFill>
          <a:ln w="25400">
            <a:solidFill>
              <a:srgbClr val="264F84"/>
            </a:solidFill>
          </a:ln>
          <a:effectLst>
            <a:outerShdw blurRad="38100" dist="23000" dir="5400000" rotWithShape="0">
              <a:srgbClr val="000000">
                <a:alpha val="35000"/>
              </a:srgbClr>
            </a:outerShdw>
          </a:effectLst>
        </p:spPr>
        <p:txBody>
          <a:bodyPr lIns="45718" tIns="45718" rIns="45718" bIns="45718" anchor="ctr"/>
          <a:lstStyle/>
          <a:p>
            <a:pPr>
              <a:defRPr>
                <a:latin typeface="+mn-lt"/>
                <a:ea typeface="+mn-ea"/>
                <a:cs typeface="+mn-cs"/>
                <a:sym typeface="Helvetica"/>
              </a:defRPr>
            </a:pPr>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rgbClr val="6F8F4A"/>
                </a:solidFill>
              </a:rPr>
              <a:t>Using the Reflective Competency Curriculum with Case #1</a:t>
            </a:r>
          </a:p>
        </p:txBody>
      </p:sp>
      <p:pic>
        <p:nvPicPr>
          <p:cNvPr id="5" name="Picture 2" descr="Picture 2"/>
          <p:cNvPicPr>
            <a:picLocks noChangeAspect="1"/>
          </p:cNvPicPr>
          <p:nvPr/>
        </p:nvPicPr>
        <p:blipFill>
          <a:blip r:embed="rId3" cstate="print"/>
          <a:stretch>
            <a:fillRect/>
          </a:stretch>
        </p:blipFill>
        <p:spPr>
          <a:xfrm>
            <a:off x="228600" y="2120999"/>
            <a:ext cx="4189232" cy="2527201"/>
          </a:xfrm>
          <a:prstGeom prst="rect">
            <a:avLst/>
          </a:prstGeom>
          <a:ln w="12700">
            <a:miter lim="400000"/>
          </a:ln>
        </p:spPr>
      </p:pic>
      <p:sp>
        <p:nvSpPr>
          <p:cNvPr id="6" name="Text Placeholder 2"/>
          <p:cNvSpPr txBox="1">
            <a:spLocks noGrp="1"/>
          </p:cNvSpPr>
          <p:nvPr>
            <p:ph type="body" sz="half" idx="1"/>
          </p:nvPr>
        </p:nvSpPr>
        <p:spPr>
          <a:xfrm>
            <a:off x="4601640" y="1234221"/>
            <a:ext cx="4312119" cy="4252179"/>
          </a:xfrm>
          <a:prstGeom prst="rect">
            <a:avLst/>
          </a:prstGeom>
        </p:spPr>
        <p:txBody>
          <a:bodyPr/>
          <a:lstStyle/>
          <a:p>
            <a:pPr marL="0" indent="173037">
              <a:lnSpc>
                <a:spcPct val="80000"/>
              </a:lnSpc>
              <a:buSzTx/>
              <a:buNone/>
              <a:defRPr sz="1500" i="1"/>
            </a:pPr>
            <a:endParaRPr dirty="0"/>
          </a:p>
          <a:p>
            <a:pPr marL="0" indent="0">
              <a:lnSpc>
                <a:spcPct val="96000"/>
              </a:lnSpc>
              <a:spcBef>
                <a:spcPts val="0"/>
              </a:spcBef>
              <a:buSzTx/>
              <a:buNone/>
              <a:defRPr sz="2100" i="1">
                <a:solidFill>
                  <a:srgbClr val="2A2A2A"/>
                </a:solidFill>
              </a:defRPr>
            </a:pPr>
            <a:endParaRPr lang="en-US" dirty="0"/>
          </a:p>
          <a:p>
            <a:pPr marL="0" indent="0">
              <a:lnSpc>
                <a:spcPct val="96000"/>
              </a:lnSpc>
              <a:spcBef>
                <a:spcPts val="0"/>
              </a:spcBef>
              <a:buSzTx/>
              <a:buNone/>
              <a:defRPr sz="2100" i="1">
                <a:solidFill>
                  <a:srgbClr val="2A2A2A"/>
                </a:solidFill>
              </a:defRPr>
            </a:pPr>
            <a:r>
              <a:rPr sz="2200" dirty="0"/>
              <a:t>A medical clerk is shadowing a family physician who is attending to a patient presenting with chronic musculoskeletal pain.  The patient expresses interest in seeing a naturopath for pain control.  The physician puts h</a:t>
            </a:r>
            <a:r>
              <a:rPr lang="en-CA" sz="2200" dirty="0" err="1"/>
              <a:t>er</a:t>
            </a:r>
            <a:r>
              <a:rPr sz="2200" dirty="0"/>
              <a:t> hand on h</a:t>
            </a:r>
            <a:r>
              <a:rPr lang="en-CA" sz="2200" dirty="0" err="1"/>
              <a:t>er</a:t>
            </a:r>
            <a:r>
              <a:rPr sz="2200" dirty="0"/>
              <a:t> forehead and sighs, then replies: “Well, that is up to you but there is really no evidence for any of that type of treatment.”</a:t>
            </a:r>
          </a:p>
        </p:txBody>
      </p:sp>
    </p:spTree>
    <p:extLst>
      <p:ext uri="{BB962C8B-B14F-4D97-AF65-F5344CB8AC3E}">
        <p14:creationId xmlns:p14="http://schemas.microsoft.com/office/powerpoint/2010/main" val="389292104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6F8F4A"/>
                </a:solidFill>
              </a:rPr>
              <a:t>Priming</a:t>
            </a:r>
          </a:p>
        </p:txBody>
      </p:sp>
      <p:sp>
        <p:nvSpPr>
          <p:cNvPr id="3" name="Text Placeholder 2"/>
          <p:cNvSpPr>
            <a:spLocks noGrp="1"/>
          </p:cNvSpPr>
          <p:nvPr>
            <p:ph type="body" idx="1"/>
          </p:nvPr>
        </p:nvSpPr>
        <p:spPr/>
        <p:txBody>
          <a:bodyPr/>
          <a:lstStyle/>
          <a:p>
            <a:r>
              <a:rPr lang="en-US" dirty="0"/>
              <a:t>Prepare learners to be mindful and respectful of other professionals’ or patients’ opinions about medical approaches to treatment</a:t>
            </a:r>
          </a:p>
          <a:p>
            <a:pPr lvl="1"/>
            <a:r>
              <a:rPr lang="en-US" dirty="0"/>
              <a:t>e.g. respecting patient’s wish to follow a naturopathic approach to medical care</a:t>
            </a:r>
          </a:p>
          <a:p>
            <a:endParaRPr lang="en-US" dirty="0"/>
          </a:p>
        </p:txBody>
      </p:sp>
    </p:spTree>
    <p:extLst>
      <p:ext uri="{BB962C8B-B14F-4D97-AF65-F5344CB8AC3E}">
        <p14:creationId xmlns:p14="http://schemas.microsoft.com/office/powerpoint/2010/main" val="37900995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6F8F4A"/>
                </a:solidFill>
              </a:rPr>
              <a:t>Noticing</a:t>
            </a:r>
          </a:p>
        </p:txBody>
      </p:sp>
      <p:sp>
        <p:nvSpPr>
          <p:cNvPr id="3" name="Text Placeholder 2"/>
          <p:cNvSpPr>
            <a:spLocks noGrp="1"/>
          </p:cNvSpPr>
          <p:nvPr>
            <p:ph type="body" idx="1"/>
          </p:nvPr>
        </p:nvSpPr>
        <p:spPr/>
        <p:txBody>
          <a:bodyPr/>
          <a:lstStyle/>
          <a:p>
            <a:r>
              <a:rPr lang="en-US" dirty="0"/>
              <a:t>Learners witnessing this interaction would document or keep a log of this experience immediately (to ensure maximum accuracy of details of the event) in order to allow them to reflect and discuss later in facilitated sessions</a:t>
            </a:r>
          </a:p>
          <a:p>
            <a:endParaRPr lang="en-US" dirty="0"/>
          </a:p>
        </p:txBody>
      </p:sp>
    </p:spTree>
    <p:extLst>
      <p:ext uri="{BB962C8B-B14F-4D97-AF65-F5344CB8AC3E}">
        <p14:creationId xmlns:p14="http://schemas.microsoft.com/office/powerpoint/2010/main" val="386707370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6F8F4A"/>
                </a:solidFill>
              </a:rPr>
              <a:t>Processing </a:t>
            </a:r>
            <a:r>
              <a:rPr lang="en-US" sz="4000" b="1" dirty="0">
                <a:solidFill>
                  <a:srgbClr val="6F8F4A"/>
                </a:solidFill>
              </a:rPr>
              <a:t>(or Guided Reflection)</a:t>
            </a:r>
          </a:p>
        </p:txBody>
      </p:sp>
      <p:sp>
        <p:nvSpPr>
          <p:cNvPr id="3" name="Text Placeholder 2"/>
          <p:cNvSpPr>
            <a:spLocks noGrp="1"/>
          </p:cNvSpPr>
          <p:nvPr>
            <p:ph type="body" idx="1"/>
          </p:nvPr>
        </p:nvSpPr>
        <p:spPr/>
        <p:txBody>
          <a:bodyPr/>
          <a:lstStyle/>
          <a:p>
            <a:r>
              <a:rPr lang="en-US" dirty="0"/>
              <a:t>Learner has a portfolio session asking them to discuss an experience they witnessed or were a part of and reflect on what they took away from the experience and what it meant to them </a:t>
            </a:r>
          </a:p>
          <a:p>
            <a:endParaRPr lang="en-US" dirty="0"/>
          </a:p>
        </p:txBody>
      </p:sp>
    </p:spTree>
    <p:extLst>
      <p:ext uri="{BB962C8B-B14F-4D97-AF65-F5344CB8AC3E}">
        <p14:creationId xmlns:p14="http://schemas.microsoft.com/office/powerpoint/2010/main" val="268919580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6F8F4A"/>
                </a:solidFill>
              </a:rPr>
              <a:t>Choosing</a:t>
            </a:r>
          </a:p>
        </p:txBody>
      </p:sp>
      <p:sp>
        <p:nvSpPr>
          <p:cNvPr id="3" name="Text Placeholder 2"/>
          <p:cNvSpPr>
            <a:spLocks noGrp="1"/>
          </p:cNvSpPr>
          <p:nvPr>
            <p:ph type="body" idx="1"/>
          </p:nvPr>
        </p:nvSpPr>
        <p:spPr/>
        <p:txBody>
          <a:bodyPr/>
          <a:lstStyle/>
          <a:p>
            <a:pPr marL="342900" lvl="1" indent="-342900">
              <a:buFont typeface="Arial"/>
              <a:buChar char="•"/>
            </a:pPr>
            <a:r>
              <a:rPr lang="en-US" sz="2800" dirty="0"/>
              <a:t>Provided that a safe, trusting environment had been established, the student chooses to ask to speak with the preceptor after the interaction with the patient  and express their feelings of what they observed </a:t>
            </a:r>
          </a:p>
          <a:p>
            <a:pPr marL="342900" lvl="1" indent="-342900">
              <a:buFont typeface="Arial"/>
              <a:buChar char="•"/>
            </a:pPr>
            <a:endParaRPr lang="en-US" sz="500" dirty="0"/>
          </a:p>
          <a:p>
            <a:pPr marL="342900" lvl="1" indent="-342900">
              <a:buFont typeface="Arial"/>
              <a:buChar char="•"/>
            </a:pPr>
            <a:r>
              <a:rPr lang="en-US" sz="2800" dirty="0"/>
              <a:t>Learner chooses to manage the situation differently the next time, e.g. the learner chooses to offer to research the benefits of naturopathic interventions for pain management</a:t>
            </a:r>
          </a:p>
          <a:p>
            <a:endParaRPr lang="en-US" dirty="0"/>
          </a:p>
        </p:txBody>
      </p:sp>
    </p:spTree>
    <p:extLst>
      <p:ext uri="{BB962C8B-B14F-4D97-AF65-F5344CB8AC3E}">
        <p14:creationId xmlns:p14="http://schemas.microsoft.com/office/powerpoint/2010/main" val="25318223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itle 1"/>
          <p:cNvSpPr txBox="1">
            <a:spLocks noGrp="1"/>
          </p:cNvSpPr>
          <p:nvPr>
            <p:ph type="title"/>
          </p:nvPr>
        </p:nvSpPr>
        <p:spPr>
          <a:xfrm>
            <a:off x="381000" y="0"/>
            <a:ext cx="8229600" cy="1143000"/>
          </a:xfrm>
          <a:prstGeom prst="rect">
            <a:avLst/>
          </a:prstGeom>
        </p:spPr>
        <p:txBody>
          <a:bodyPr/>
          <a:lstStyle>
            <a:lvl1pPr algn="l">
              <a:defRPr b="1">
                <a:solidFill>
                  <a:srgbClr val="6F8F4A"/>
                </a:solidFill>
              </a:defRPr>
            </a:lvl1pPr>
          </a:lstStyle>
          <a:p>
            <a:r>
              <a:rPr dirty="0"/>
              <a:t>How do we </a:t>
            </a:r>
            <a:r>
              <a:rPr lang="en-US" dirty="0"/>
              <a:t>manage</a:t>
            </a:r>
            <a:r>
              <a:rPr dirty="0"/>
              <a:t> the HC?</a:t>
            </a:r>
          </a:p>
        </p:txBody>
      </p:sp>
      <p:sp>
        <p:nvSpPr>
          <p:cNvPr id="426" name="Content Placeholder 2"/>
          <p:cNvSpPr txBox="1">
            <a:spLocks noGrp="1"/>
          </p:cNvSpPr>
          <p:nvPr>
            <p:ph type="body" idx="1"/>
          </p:nvPr>
        </p:nvSpPr>
        <p:spPr>
          <a:xfrm>
            <a:off x="304800" y="990600"/>
            <a:ext cx="8610600" cy="4525963"/>
          </a:xfrm>
          <a:prstGeom prst="rect">
            <a:avLst/>
          </a:prstGeom>
        </p:spPr>
        <p:txBody>
          <a:bodyPr>
            <a:normAutofit fontScale="92500" lnSpcReduction="20000"/>
          </a:bodyPr>
          <a:lstStyle/>
          <a:p>
            <a:pPr marL="325754" indent="-325754" defTabSz="868680">
              <a:spcBef>
                <a:spcPts val="500"/>
              </a:spcBef>
              <a:defRPr sz="2200" b="1">
                <a:solidFill>
                  <a:srgbClr val="FF0000"/>
                </a:solidFill>
              </a:defRPr>
            </a:pPr>
            <a:r>
              <a:rPr lang="en-US" dirty="0"/>
              <a:t>Micro:</a:t>
            </a:r>
            <a:endParaRPr lang="en-US" sz="2700" dirty="0"/>
          </a:p>
          <a:p>
            <a:pPr marL="325438" indent="131763" defTabSz="868680">
              <a:spcBef>
                <a:spcPts val="500"/>
              </a:spcBef>
              <a:buSzTx/>
              <a:buFont typeface="Wingdings" pitchFamily="2" charset="2"/>
              <a:buChar char="§"/>
              <a:defRPr sz="2000"/>
            </a:pPr>
            <a:r>
              <a:rPr lang="en-US" sz="2100" dirty="0"/>
              <a:t>    1:1 with preceptor during conversations (3.3.1.4)</a:t>
            </a:r>
          </a:p>
          <a:p>
            <a:pPr marL="685800" defTabSz="868680">
              <a:spcBef>
                <a:spcPts val="500"/>
              </a:spcBef>
              <a:buSzTx/>
              <a:buFont typeface="Wingdings" pitchFamily="2" charset="2"/>
              <a:buChar char="§"/>
              <a:defRPr sz="2000"/>
            </a:pPr>
            <a:r>
              <a:rPr lang="en-US" sz="2100" dirty="0"/>
              <a:t>HC-focused field note – under professionalism                                             competency</a:t>
            </a:r>
          </a:p>
          <a:p>
            <a:pPr marL="325438" indent="131763" defTabSz="868680">
              <a:spcBef>
                <a:spcPts val="500"/>
              </a:spcBef>
              <a:buSzTx/>
              <a:buFont typeface="Wingdings" pitchFamily="2" charset="2"/>
              <a:buChar char="§"/>
              <a:defRPr sz="2000"/>
            </a:pPr>
            <a:r>
              <a:rPr lang="en-US" sz="2100" dirty="0"/>
              <a:t>    Learner reflection</a:t>
            </a:r>
          </a:p>
          <a:p>
            <a:pPr marL="325754" indent="-325754" defTabSz="868680">
              <a:spcBef>
                <a:spcPts val="500"/>
              </a:spcBef>
              <a:defRPr sz="2200" b="1">
                <a:solidFill>
                  <a:srgbClr val="FF0000"/>
                </a:solidFill>
              </a:defRPr>
            </a:pPr>
            <a:r>
              <a:rPr lang="en-US" dirty="0" err="1"/>
              <a:t>Meso</a:t>
            </a:r>
            <a:r>
              <a:rPr lang="en-US" dirty="0"/>
              <a:t>:</a:t>
            </a:r>
            <a:r>
              <a:rPr lang="en-US" sz="2000" dirty="0"/>
              <a:t>	</a:t>
            </a:r>
          </a:p>
          <a:p>
            <a:pPr marL="705801" lvl="1" indent="-271462" defTabSz="868680">
              <a:spcBef>
                <a:spcPts val="500"/>
              </a:spcBef>
              <a:buFont typeface="Wingdings" pitchFamily="2" charset="2"/>
              <a:buChar char="§"/>
              <a:defRPr sz="2000"/>
            </a:pPr>
            <a:r>
              <a:rPr lang="en-US" dirty="0"/>
              <a:t>At resident’s review with the Program Director, </a:t>
            </a:r>
          </a:p>
          <a:p>
            <a:pPr marL="271462" lvl="1" indent="162876" defTabSz="868680">
              <a:spcBef>
                <a:spcPts val="500"/>
              </a:spcBef>
              <a:buSzTx/>
              <a:buNone/>
              <a:defRPr sz="2000"/>
            </a:pPr>
            <a:r>
              <a:rPr lang="en-US" dirty="0"/>
              <a:t>     there is an embedded question specifically about</a:t>
            </a:r>
          </a:p>
          <a:p>
            <a:pPr marL="271462" lvl="1" indent="162876" defTabSz="868680">
              <a:spcBef>
                <a:spcPts val="500"/>
              </a:spcBef>
              <a:buSzTx/>
              <a:buNone/>
              <a:defRPr sz="2000"/>
            </a:pPr>
            <a:r>
              <a:rPr lang="en-US" dirty="0"/>
              <a:t>     hidden curriculum </a:t>
            </a:r>
            <a:endParaRPr lang="en-US" sz="2200" dirty="0"/>
          </a:p>
          <a:p>
            <a:pPr marL="705801" lvl="1" indent="-271462" defTabSz="868680">
              <a:spcBef>
                <a:spcPts val="500"/>
              </a:spcBef>
              <a:buFont typeface="Wingdings" pitchFamily="2" charset="2"/>
              <a:buChar char="§"/>
              <a:defRPr sz="2000"/>
            </a:pPr>
            <a:r>
              <a:rPr lang="en-US" dirty="0"/>
              <a:t>Inclusion in orientation and AHD for residents </a:t>
            </a:r>
          </a:p>
          <a:p>
            <a:pPr marL="271462" lvl="1" indent="162876" defTabSz="868680">
              <a:spcBef>
                <a:spcPts val="500"/>
              </a:spcBef>
              <a:buSzTx/>
              <a:buNone/>
              <a:defRPr sz="2000"/>
            </a:pPr>
            <a:r>
              <a:rPr lang="en-US" dirty="0"/>
              <a:t>     (</a:t>
            </a:r>
            <a:r>
              <a:rPr lang="en-US" dirty="0" err="1"/>
              <a:t>eg</a:t>
            </a:r>
            <a:r>
              <a:rPr lang="en-US" dirty="0"/>
              <a:t> Hidden Values slide in the ETHICS curriculum)</a:t>
            </a:r>
            <a:endParaRPr lang="en-US" sz="2300" dirty="0"/>
          </a:p>
          <a:p>
            <a:pPr marL="325754" indent="-325754" defTabSz="868680">
              <a:spcBef>
                <a:spcPts val="500"/>
              </a:spcBef>
              <a:defRPr sz="2200" b="1">
                <a:solidFill>
                  <a:srgbClr val="FF0000"/>
                </a:solidFill>
              </a:defRPr>
            </a:pPr>
            <a:r>
              <a:rPr lang="en-US" dirty="0"/>
              <a:t>Macro:</a:t>
            </a:r>
            <a:endParaRPr lang="en-US" sz="2700" dirty="0"/>
          </a:p>
          <a:p>
            <a:pPr marL="705801" lvl="1" indent="-271462" defTabSz="868680">
              <a:spcBef>
                <a:spcPts val="500"/>
              </a:spcBef>
              <a:buFont typeface="Wingdings" pitchFamily="2" charset="2"/>
              <a:buChar char="§"/>
              <a:defRPr sz="2000"/>
            </a:pPr>
            <a:r>
              <a:rPr lang="en-US" dirty="0"/>
              <a:t>Faculty development for all teachers on this topic – BASICS module</a:t>
            </a:r>
            <a:endParaRPr lang="en-US" sz="2300" dirty="0"/>
          </a:p>
          <a:p>
            <a:pPr marL="705801" lvl="1" indent="-271462" defTabSz="868680">
              <a:spcBef>
                <a:spcPts val="500"/>
              </a:spcBef>
              <a:buFont typeface="Wingdings" pitchFamily="2" charset="2"/>
              <a:buChar char="§"/>
              <a:defRPr sz="2000"/>
            </a:pPr>
            <a:r>
              <a:rPr lang="en-US" dirty="0"/>
              <a:t>Review of U of T cohort data from CFPC survey (9.1.1.3)</a:t>
            </a:r>
          </a:p>
        </p:txBody>
      </p:sp>
      <p:pic>
        <p:nvPicPr>
          <p:cNvPr id="427" name="Picture 5" descr="Picture 5"/>
          <p:cNvPicPr>
            <a:picLocks noChangeAspect="1"/>
          </p:cNvPicPr>
          <p:nvPr/>
        </p:nvPicPr>
        <p:blipFill>
          <a:blip r:embed="rId3" cstate="print"/>
          <a:stretch>
            <a:fillRect/>
          </a:stretch>
        </p:blipFill>
        <p:spPr>
          <a:xfrm>
            <a:off x="6705600" y="1369740"/>
            <a:ext cx="1600200" cy="2015263"/>
          </a:xfrm>
          <a:prstGeom prst="rect">
            <a:avLst/>
          </a:prstGeom>
          <a:ln w="12700">
            <a:miter lim="400000"/>
          </a:ln>
          <a:effectLst>
            <a:outerShdw blurRad="50800" dist="38100" dir="16200000" rotWithShape="0">
              <a:srgbClr val="000000">
                <a:alpha val="40000"/>
              </a:srgbClr>
            </a:outerShdw>
          </a:effec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6F8F4A"/>
                </a:solidFill>
              </a:rPr>
              <a:t>Identifying hidden values</a:t>
            </a:r>
            <a:endParaRPr lang="en-US" b="1" dirty="0"/>
          </a:p>
        </p:txBody>
      </p:sp>
      <p:pic>
        <p:nvPicPr>
          <p:cNvPr id="5" name="Picture 4" descr="A close up of a person with his mouth open&#10;&#10;Description automatically generated">
            <a:extLst>
              <a:ext uri="{FF2B5EF4-FFF2-40B4-BE49-F238E27FC236}">
                <a16:creationId xmlns:a16="http://schemas.microsoft.com/office/drawing/2014/main" id="{225FD9E9-365D-4D5A-BA63-AA8F265E59F4}"/>
              </a:ext>
            </a:extLst>
          </p:cNvPr>
          <p:cNvPicPr>
            <a:picLocks noChangeAspect="1"/>
          </p:cNvPicPr>
          <p:nvPr/>
        </p:nvPicPr>
        <p:blipFill rotWithShape="1">
          <a:blip r:embed="rId3">
            <a:extLst>
              <a:ext uri="{28A0092B-C50C-407E-A947-70E740481C1C}">
                <a14:useLocalDpi xmlns:a14="http://schemas.microsoft.com/office/drawing/2010/main" val="0"/>
              </a:ext>
            </a:extLst>
          </a:blip>
          <a:srcRect l="23333"/>
          <a:stretch/>
        </p:blipFill>
        <p:spPr>
          <a:xfrm>
            <a:off x="245689" y="1380468"/>
            <a:ext cx="8652622" cy="4097064"/>
          </a:xfrm>
          <a:prstGeom prst="rect">
            <a:avLst/>
          </a:prstGeom>
        </p:spPr>
      </p:pic>
    </p:spTree>
    <p:extLst>
      <p:ext uri="{BB962C8B-B14F-4D97-AF65-F5344CB8AC3E}">
        <p14:creationId xmlns:p14="http://schemas.microsoft.com/office/powerpoint/2010/main" val="247153749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txBox="1">
            <a:spLocks noGrp="1"/>
          </p:cNvSpPr>
          <p:nvPr>
            <p:ph type="body" idx="1"/>
          </p:nvPr>
        </p:nvSpPr>
        <p:spPr>
          <a:xfrm>
            <a:off x="395535" y="260647"/>
            <a:ext cx="8352930" cy="5865517"/>
          </a:xfrm>
          <a:prstGeom prst="rect">
            <a:avLst/>
          </a:prstGeom>
        </p:spPr>
        <p:txBody>
          <a:bodyPr/>
          <a:lstStyle/>
          <a:p>
            <a:pPr marL="0" indent="0" defTabSz="841247">
              <a:lnSpc>
                <a:spcPct val="80000"/>
              </a:lnSpc>
              <a:spcBef>
                <a:spcPts val="0"/>
              </a:spcBef>
              <a:buSzTx/>
              <a:buNone/>
              <a:defRPr sz="1748"/>
            </a:pPr>
            <a:r>
              <a:rPr dirty="0"/>
              <a:t>Mrs. W.  is an 87 year old woman who lives alone in the community. You are doing a home visit today after her recent discharge from hospital.  This has been her fourth admission in the last two months. Three admissions were related to worsening heart failure from medication non-compliance. She had stopped taking her water pills because she was having trouble making it to the bathroom independently. Some nights she sleeps in her recliner because she is too short of breath to climb up the stairs. On her most recent admission, the Cardiologist suggested a pacemaker but she refused. Her daughters are frustrated that the hospital hasn’t “fixed” their mother and that she continues to get admitted for the same thing (heart failure) and this time almost ended up in the intensive care unit.</a:t>
            </a:r>
            <a:endParaRPr sz="1104" dirty="0"/>
          </a:p>
          <a:p>
            <a:pPr marL="0" indent="0" defTabSz="841247">
              <a:lnSpc>
                <a:spcPct val="80000"/>
              </a:lnSpc>
              <a:spcBef>
                <a:spcPts val="0"/>
              </a:spcBef>
              <a:buSzTx/>
              <a:buNone/>
              <a:defRPr sz="4416"/>
            </a:pPr>
            <a:endParaRPr sz="3000" dirty="0"/>
          </a:p>
          <a:p>
            <a:pPr marL="0" indent="0" defTabSz="841247">
              <a:lnSpc>
                <a:spcPct val="80000"/>
              </a:lnSpc>
              <a:spcBef>
                <a:spcPts val="0"/>
              </a:spcBef>
              <a:buSzTx/>
              <a:buNone/>
              <a:defRPr sz="1748"/>
            </a:pPr>
            <a:r>
              <a:rPr dirty="0"/>
              <a:t>Her other medical conditions include osteoarthritis, COPD, coronary artery disease, cataracts and some new cognitive impairment. Although her vision is very poor she is not considered a candidate for surgery because of her advanced age.  </a:t>
            </a:r>
            <a:endParaRPr sz="1104" dirty="0"/>
          </a:p>
          <a:p>
            <a:pPr marL="0" indent="0" defTabSz="841247">
              <a:lnSpc>
                <a:spcPct val="80000"/>
              </a:lnSpc>
              <a:spcBef>
                <a:spcPts val="0"/>
              </a:spcBef>
              <a:buSzTx/>
              <a:buNone/>
              <a:defRPr sz="4416"/>
            </a:pPr>
            <a:endParaRPr sz="3000" dirty="0"/>
          </a:p>
          <a:p>
            <a:pPr marL="0" indent="0" defTabSz="841247">
              <a:lnSpc>
                <a:spcPct val="80000"/>
              </a:lnSpc>
              <a:spcBef>
                <a:spcPts val="0"/>
              </a:spcBef>
              <a:buSzTx/>
              <a:buNone/>
              <a:defRPr sz="1748"/>
            </a:pPr>
            <a:r>
              <a:rPr dirty="0"/>
              <a:t>She lives alone in a two-story house since her husband died three years ago. Her three daughters live just outside the city but were unwilling to have her come and live with them. One of her daughters has suggested that it’s time to move to a nursing home where she will be safer. They mention that her fridge is full of rotting food and there are over 50 boxes of cereal stashed around the house.  They are angry that Mrs. W was found capable of living at risk each time she was assessed and have filed several complaints with the hospital for discharging her home. Mrs. W is adamant that she will never move out of her house. The hospital and community teams are frustrated with this difficult family. </a:t>
            </a:r>
          </a:p>
        </p:txBody>
      </p:sp>
      <p:sp>
        <p:nvSpPr>
          <p:cNvPr id="5" name="Oval 3"/>
          <p:cNvSpPr/>
          <p:nvPr/>
        </p:nvSpPr>
        <p:spPr>
          <a:xfrm>
            <a:off x="3733800" y="762000"/>
            <a:ext cx="2819400" cy="481681"/>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
        <p:nvSpPr>
          <p:cNvPr id="6" name="Oval 8"/>
          <p:cNvSpPr/>
          <p:nvPr/>
        </p:nvSpPr>
        <p:spPr>
          <a:xfrm>
            <a:off x="3429000" y="1676400"/>
            <a:ext cx="944489" cy="415281"/>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
        <p:nvSpPr>
          <p:cNvPr id="7" name="Oval 7"/>
          <p:cNvSpPr/>
          <p:nvPr/>
        </p:nvSpPr>
        <p:spPr>
          <a:xfrm>
            <a:off x="5933797" y="2895600"/>
            <a:ext cx="1686203" cy="387997"/>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
        <p:nvSpPr>
          <p:cNvPr id="8" name="Oval 6"/>
          <p:cNvSpPr/>
          <p:nvPr/>
        </p:nvSpPr>
        <p:spPr>
          <a:xfrm>
            <a:off x="1600200" y="3124200"/>
            <a:ext cx="2057400" cy="387997"/>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
        <p:nvSpPr>
          <p:cNvPr id="9" name="Oval 5"/>
          <p:cNvSpPr/>
          <p:nvPr/>
        </p:nvSpPr>
        <p:spPr>
          <a:xfrm>
            <a:off x="5388495" y="3733800"/>
            <a:ext cx="1088505" cy="288033"/>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
        <p:nvSpPr>
          <p:cNvPr id="10" name="Oval 4"/>
          <p:cNvSpPr/>
          <p:nvPr/>
        </p:nvSpPr>
        <p:spPr>
          <a:xfrm>
            <a:off x="4267200" y="4572000"/>
            <a:ext cx="1560750" cy="387325"/>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
        <p:nvSpPr>
          <p:cNvPr id="11" name="Oval 9"/>
          <p:cNvSpPr/>
          <p:nvPr/>
        </p:nvSpPr>
        <p:spPr>
          <a:xfrm>
            <a:off x="4343400" y="5181600"/>
            <a:ext cx="1763325" cy="420861"/>
          </a:xfrm>
          <a:prstGeom prst="ellipse">
            <a:avLst/>
          </a:prstGeom>
          <a:ln w="25400">
            <a:solidFill>
              <a:srgbClr val="A61228"/>
            </a:solidFill>
          </a:ln>
        </p:spPr>
        <p:txBody>
          <a:bodyPr lIns="45718" tIns="45718" rIns="45718" bIns="45718" anchor="ctr"/>
          <a:lstStyle/>
          <a:p>
            <a:pPr algn="ctr">
              <a:defRPr>
                <a:solidFill>
                  <a:srgbClr val="FFFFFF"/>
                </a:solidFill>
              </a:defRPr>
            </a:pPr>
            <a:endParaRPr/>
          </a:p>
        </p:txBody>
      </p:sp>
    </p:spTree>
    <p:extLst>
      <p:ext uri="{BB962C8B-B14F-4D97-AF65-F5344CB8AC3E}">
        <p14:creationId xmlns:p14="http://schemas.microsoft.com/office/powerpoint/2010/main" val="38010419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0-#ppt_w/2"/>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iterate>
                                    <p:tmAbs val="0"/>
                                  </p:iterate>
                                  <p:childTnLst>
                                    <p:set>
                                      <p:cBhvr>
                                        <p:cTn id="16" fill="hold"/>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1+#ppt_w/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0-#ppt_w/2"/>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iterate>
                                    <p:tmAbs val="0"/>
                                  </p:iterate>
                                  <p:childTnLst>
                                    <p:set>
                                      <p:cBhvr>
                                        <p:cTn id="26" fill="hold"/>
                                        <p:tgtEl>
                                          <p:spTgt spid="9"/>
                                        </p:tgtEl>
                                        <p:attrNameLst>
                                          <p:attrName>style.visibility</p:attrName>
                                        </p:attrNameLst>
                                      </p:cBhvr>
                                      <p:to>
                                        <p:strVal val="visible"/>
                                      </p:to>
                                    </p:set>
                                    <p:anim calcmode="lin" valueType="num">
                                      <p:cBhvr>
                                        <p:cTn id="27" dur="500" fill="hold"/>
                                        <p:tgtEl>
                                          <p:spTgt spid="9"/>
                                        </p:tgtEl>
                                        <p:attrNameLst>
                                          <p:attrName>ppt_x</p:attrName>
                                        </p:attrNameLst>
                                      </p:cBhvr>
                                      <p:tavLst>
                                        <p:tav tm="0">
                                          <p:val>
                                            <p:strVal val="1+#ppt_w/2"/>
                                          </p:val>
                                        </p:tav>
                                        <p:tav tm="100000">
                                          <p:val>
                                            <p:strVal val="#ppt_x"/>
                                          </p:val>
                                        </p:tav>
                                      </p:tavLst>
                                    </p:anim>
                                    <p:anim calcmode="lin" valueType="num">
                                      <p:cBhvr>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iterate>
                                    <p:tmAbs val="0"/>
                                  </p:iterate>
                                  <p:childTnLst>
                                    <p:set>
                                      <p:cBhvr>
                                        <p:cTn id="31" fill="hold"/>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
                                          </p:val>
                                        </p:tav>
                                        <p:tav tm="100000">
                                          <p:val>
                                            <p:strVal val="#ppt_x"/>
                                          </p:val>
                                        </p:tav>
                                      </p:tavLst>
                                    </p:anim>
                                    <p:anim calcmode="lin" valueType="num">
                                      <p:cBhvr>
                                        <p:cTn id="33" dur="5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iterate>
                                    <p:tmAbs val="0"/>
                                  </p:iterate>
                                  <p:childTnLst>
                                    <p:set>
                                      <p:cBhvr>
                                        <p:cTn id="36" fill="hold"/>
                                        <p:tgtEl>
                                          <p:spTgt spid="11"/>
                                        </p:tgtEl>
                                        <p:attrNameLst>
                                          <p:attrName>style.visibility</p:attrName>
                                        </p:attrNameLst>
                                      </p:cBhvr>
                                      <p:to>
                                        <p:strVal val="visible"/>
                                      </p:to>
                                    </p:set>
                                    <p:anim calcmode="lin" valueType="num">
                                      <p:cBhvr>
                                        <p:cTn id="37" dur="500" fill="hold"/>
                                        <p:tgtEl>
                                          <p:spTgt spid="11"/>
                                        </p:tgtEl>
                                        <p:attrNameLst>
                                          <p:attrName>ppt_x</p:attrName>
                                        </p:attrNameLst>
                                      </p:cBhvr>
                                      <p:tavLst>
                                        <p:tav tm="0">
                                          <p:val>
                                            <p:strVal val="#ppt_x"/>
                                          </p:val>
                                        </p:tav>
                                        <p:tav tm="100000">
                                          <p:val>
                                            <p:strVal val="#ppt_x"/>
                                          </p:val>
                                        </p:tav>
                                      </p:tavLst>
                                    </p:anim>
                                    <p:anim calcmode="lin" valueType="num">
                                      <p:cBhvr>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6" grpId="0" animBg="1" advAuto="0"/>
      <p:bldP spid="7" grpId="0" animBg="1" advAuto="0"/>
      <p:bldP spid="8" grpId="0" animBg="1" advAuto="0"/>
      <p:bldP spid="9" grpId="0" animBg="1" advAuto="0"/>
      <p:bldP spid="10" grpId="0" animBg="1" advAuto="0"/>
      <p:bldP spid="11"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b="1" dirty="0">
                <a:solidFill>
                  <a:schemeClr val="accent6">
                    <a:lumMod val="50000"/>
                  </a:schemeClr>
                </a:solidFill>
              </a:rPr>
              <a:t>Important to remember</a:t>
            </a:r>
            <a:endParaRPr lang="en-US" dirty="0"/>
          </a:p>
        </p:txBody>
      </p:sp>
      <p:sp>
        <p:nvSpPr>
          <p:cNvPr id="3" name="Text Placeholder 2"/>
          <p:cNvSpPr>
            <a:spLocks noGrp="1"/>
          </p:cNvSpPr>
          <p:nvPr>
            <p:ph type="body" idx="1"/>
          </p:nvPr>
        </p:nvSpPr>
        <p:spPr>
          <a:xfrm>
            <a:off x="457200" y="1447800"/>
            <a:ext cx="8229600" cy="4525963"/>
          </a:xfrm>
        </p:spPr>
        <p:txBody>
          <a:bodyPr/>
          <a:lstStyle/>
          <a:p>
            <a:pPr marL="0" indent="0">
              <a:buNone/>
            </a:pPr>
            <a:endParaRPr lang="en-US" sz="2000" dirty="0"/>
          </a:p>
          <a:p>
            <a:pPr marL="0" indent="0" algn="ctr">
              <a:buNone/>
            </a:pPr>
            <a:r>
              <a:rPr lang="en-US" dirty="0"/>
              <a:t>While the main purpose of this module is to help faculty become aware of the hidden curriculum and how it pertains to resident education, we must also acknowledge that the hidden curriculum directly affects faculty as well, in both positive and negative ways</a:t>
            </a:r>
          </a:p>
        </p:txBody>
      </p:sp>
    </p:spTree>
    <p:extLst>
      <p:ext uri="{BB962C8B-B14F-4D97-AF65-F5344CB8AC3E}">
        <p14:creationId xmlns:p14="http://schemas.microsoft.com/office/powerpoint/2010/main" val="265477716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100" b="1" dirty="0">
                <a:solidFill>
                  <a:srgbClr val="6F8F4A"/>
                </a:solidFill>
              </a:rPr>
              <a:t>Other examples of managing the HC</a:t>
            </a:r>
          </a:p>
        </p:txBody>
      </p:sp>
      <p:sp>
        <p:nvSpPr>
          <p:cNvPr id="3" name="Text Placeholder 2"/>
          <p:cNvSpPr>
            <a:spLocks noGrp="1"/>
          </p:cNvSpPr>
          <p:nvPr>
            <p:ph type="body" idx="1"/>
          </p:nvPr>
        </p:nvSpPr>
        <p:spPr/>
        <p:txBody>
          <a:bodyPr/>
          <a:lstStyle/>
          <a:p>
            <a:r>
              <a:rPr lang="en-US" dirty="0"/>
              <a:t>Reflective learning -- specific focus on hidden curriculum*</a:t>
            </a:r>
          </a:p>
          <a:p>
            <a:r>
              <a:rPr lang="en-US" dirty="0" err="1"/>
              <a:t>Interprofessional</a:t>
            </a:r>
            <a:r>
              <a:rPr lang="en-US" dirty="0"/>
              <a:t> seminars - debating impact of Hidden Curriculum* </a:t>
            </a:r>
          </a:p>
          <a:p>
            <a:r>
              <a:rPr lang="en-US" dirty="0" err="1"/>
              <a:t>Balint</a:t>
            </a:r>
            <a:r>
              <a:rPr lang="en-US" dirty="0"/>
              <a:t> groups </a:t>
            </a:r>
          </a:p>
          <a:p>
            <a:r>
              <a:rPr lang="en-US" dirty="0"/>
              <a:t>Peer-support groups</a:t>
            </a:r>
          </a:p>
          <a:p>
            <a:endParaRPr lang="en-US" dirty="0"/>
          </a:p>
        </p:txBody>
      </p:sp>
      <p:sp>
        <p:nvSpPr>
          <p:cNvPr id="4" name="TextBox 3"/>
          <p:cNvSpPr txBox="1"/>
          <p:nvPr/>
        </p:nvSpPr>
        <p:spPr>
          <a:xfrm>
            <a:off x="4419600" y="6019800"/>
            <a:ext cx="4404364"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i="1">
                <a:solidFill>
                  <a:srgbClr val="FFFFFF"/>
                </a:solidFill>
              </a:defRPr>
            </a:lvl1pPr>
          </a:lstStyle>
          <a:p>
            <a:r>
              <a:rPr lang="en-US" dirty="0">
                <a:latin typeface="+mn-lt"/>
              </a:rPr>
              <a:t>*</a:t>
            </a:r>
            <a:r>
              <a:rPr dirty="0">
                <a:latin typeface="+mn-lt"/>
              </a:rPr>
              <a:t>Rajput V, </a:t>
            </a:r>
            <a:r>
              <a:rPr dirty="0" err="1">
                <a:latin typeface="+mn-lt"/>
              </a:rPr>
              <a:t>Mookerjee</a:t>
            </a:r>
            <a:r>
              <a:rPr dirty="0">
                <a:latin typeface="+mn-lt"/>
              </a:rPr>
              <a:t> AL, </a:t>
            </a:r>
            <a:r>
              <a:rPr dirty="0" err="1">
                <a:latin typeface="+mn-lt"/>
              </a:rPr>
              <a:t>Cagande</a:t>
            </a:r>
            <a:r>
              <a:rPr dirty="0">
                <a:latin typeface="+mn-lt"/>
              </a:rPr>
              <a:t> C. The contemporary hidden curriculum in medical education. AMEE </a:t>
            </a:r>
            <a:r>
              <a:rPr dirty="0" err="1">
                <a:latin typeface="+mn-lt"/>
              </a:rPr>
              <a:t>MedEdPublish</a:t>
            </a:r>
            <a:r>
              <a:rPr dirty="0">
                <a:latin typeface="+mn-lt"/>
              </a:rPr>
              <a:t> 2017 </a:t>
            </a:r>
          </a:p>
        </p:txBody>
      </p:sp>
    </p:spTree>
    <p:extLst>
      <p:ext uri="{BB962C8B-B14F-4D97-AF65-F5344CB8AC3E}">
        <p14:creationId xmlns:p14="http://schemas.microsoft.com/office/powerpoint/2010/main" val="32766971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19"/>
            <a:ext cx="8229600" cy="1143001"/>
          </a:xfrm>
        </p:spPr>
        <p:txBody>
          <a:bodyPr>
            <a:normAutofit/>
          </a:bodyPr>
          <a:lstStyle/>
          <a:p>
            <a:pPr algn="l"/>
            <a:r>
              <a:rPr lang="en-US" b="1" dirty="0">
                <a:solidFill>
                  <a:srgbClr val="6F8F4A"/>
                </a:solidFill>
              </a:rPr>
              <a:t>HC Field Note - Professional</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19201"/>
            <a:ext cx="7620000" cy="4476750"/>
          </a:xfrm>
          <a:prstGeom prst="rect">
            <a:avLst/>
          </a:prstGeom>
        </p:spPr>
      </p:pic>
    </p:spTree>
    <p:extLst>
      <p:ext uri="{BB962C8B-B14F-4D97-AF65-F5344CB8AC3E}">
        <p14:creationId xmlns:p14="http://schemas.microsoft.com/office/powerpoint/2010/main" val="95056852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1"/>
          </a:xfrm>
        </p:spPr>
        <p:txBody>
          <a:bodyPr/>
          <a:lstStyle/>
          <a:p>
            <a:pPr algn="l"/>
            <a:r>
              <a:rPr lang="en-CA" b="1" dirty="0">
                <a:solidFill>
                  <a:schemeClr val="accent6">
                    <a:lumMod val="50000"/>
                  </a:schemeClr>
                </a:solidFill>
              </a:rPr>
              <a:t>Session Mini Quiz</a:t>
            </a:r>
          </a:p>
        </p:txBody>
      </p:sp>
      <p:graphicFrame>
        <p:nvGraphicFramePr>
          <p:cNvPr id="5" name="Table 4"/>
          <p:cNvGraphicFramePr>
            <a:graphicFrameLocks noGrp="1"/>
          </p:cNvGraphicFramePr>
          <p:nvPr>
            <p:extLst>
              <p:ext uri="{D42A27DB-BD31-4B8C-83A1-F6EECF244321}">
                <p14:modId xmlns:p14="http://schemas.microsoft.com/office/powerpoint/2010/main" val="1726943856"/>
              </p:ext>
            </p:extLst>
          </p:nvPr>
        </p:nvGraphicFramePr>
        <p:xfrm>
          <a:off x="381000" y="1295400"/>
          <a:ext cx="8382000" cy="41148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70840">
                <a:tc>
                  <a:txBody>
                    <a:bodyPr/>
                    <a:lstStyle/>
                    <a:p>
                      <a:pPr algn="ctr"/>
                      <a:r>
                        <a:rPr lang="en-CA" dirty="0"/>
                        <a:t>1</a:t>
                      </a:r>
                    </a:p>
                  </a:txBody>
                  <a:tcPr/>
                </a:tc>
                <a:tc>
                  <a:txBody>
                    <a:bodyPr/>
                    <a:lstStyle/>
                    <a:p>
                      <a:r>
                        <a:rPr lang="en-CA" dirty="0"/>
                        <a:t>Hidden curriculum always negatively impacts the</a:t>
                      </a:r>
                      <a:r>
                        <a:rPr lang="en-CA" baseline="0" dirty="0"/>
                        <a:t> learning experience</a:t>
                      </a:r>
                      <a:endParaRPr lang="en-CA" dirty="0"/>
                    </a:p>
                  </a:txBody>
                  <a:tcPr/>
                </a:tc>
                <a:tc>
                  <a:txBody>
                    <a:bodyPr/>
                    <a:lstStyle/>
                    <a:p>
                      <a:pPr algn="ctr"/>
                      <a:r>
                        <a:rPr lang="en-CA" dirty="0"/>
                        <a:t>T     or    </a:t>
                      </a:r>
                      <a:r>
                        <a:rPr lang="en-CA" dirty="0">
                          <a:solidFill>
                            <a:schemeClr val="tx1"/>
                          </a:solidFill>
                        </a:rPr>
                        <a:t> F</a:t>
                      </a:r>
                    </a:p>
                  </a:txBody>
                  <a:tcPr/>
                </a:tc>
                <a:extLst>
                  <a:ext uri="{0D108BD9-81ED-4DB2-BD59-A6C34878D82A}">
                    <a16:rowId xmlns:a16="http://schemas.microsoft.com/office/drawing/2014/main" val="10000"/>
                  </a:ext>
                </a:extLst>
              </a:tr>
              <a:tr h="370840">
                <a:tc>
                  <a:txBody>
                    <a:bodyPr/>
                    <a:lstStyle/>
                    <a:p>
                      <a:pPr algn="ctr"/>
                      <a:r>
                        <a:rPr lang="en-CA" dirty="0"/>
                        <a:t>2</a:t>
                      </a:r>
                    </a:p>
                  </a:txBody>
                  <a:tcPr/>
                </a:tc>
                <a:tc>
                  <a:txBody>
                    <a:bodyPr/>
                    <a:lstStyle/>
                    <a:p>
                      <a:r>
                        <a:rPr lang="en-CA" dirty="0"/>
                        <a:t>Processing is also known</a:t>
                      </a:r>
                      <a:r>
                        <a:rPr lang="en-CA" baseline="0" dirty="0"/>
                        <a:t> as:</a:t>
                      </a:r>
                    </a:p>
                    <a:p>
                      <a:r>
                        <a:rPr lang="en-CA" baseline="0" dirty="0"/>
                        <a:t>a) Observing and documenting witnessed experiences</a:t>
                      </a:r>
                    </a:p>
                    <a:p>
                      <a:r>
                        <a:rPr lang="en-CA" baseline="0" dirty="0"/>
                        <a:t>b) Adopting or not adopting certain behaviours</a:t>
                      </a:r>
                    </a:p>
                    <a:p>
                      <a:r>
                        <a:rPr lang="en-CA" baseline="0" dirty="0"/>
                        <a:t>c) Guided reflection </a:t>
                      </a:r>
                    </a:p>
                    <a:p>
                      <a:r>
                        <a:rPr lang="en-CA" baseline="0" dirty="0"/>
                        <a:t>d) Discussing examples of pressure to conform</a:t>
                      </a:r>
                    </a:p>
                  </a:txBody>
                  <a:tcPr/>
                </a:tc>
                <a:tc>
                  <a:txBody>
                    <a:bodyPr/>
                    <a:lstStyle/>
                    <a:p>
                      <a:pPr algn="ctr"/>
                      <a:endParaRPr lang="en-CA" dirty="0"/>
                    </a:p>
                    <a:p>
                      <a:pPr algn="ctr"/>
                      <a:r>
                        <a:rPr lang="en-CA" dirty="0"/>
                        <a:t>A</a:t>
                      </a:r>
                    </a:p>
                    <a:p>
                      <a:pPr algn="ctr"/>
                      <a:r>
                        <a:rPr lang="en-CA" dirty="0"/>
                        <a:t>B</a:t>
                      </a:r>
                    </a:p>
                    <a:p>
                      <a:pPr algn="ctr"/>
                      <a:r>
                        <a:rPr lang="en-CA" dirty="0"/>
                        <a:t>C</a:t>
                      </a:r>
                    </a:p>
                    <a:p>
                      <a:pPr algn="ctr"/>
                      <a:r>
                        <a:rPr lang="en-CA" dirty="0"/>
                        <a:t>D</a:t>
                      </a:r>
                    </a:p>
                    <a:p>
                      <a:pPr algn="ctr"/>
                      <a:endParaRPr lang="en-CA" dirty="0"/>
                    </a:p>
                  </a:txBody>
                  <a:tcPr/>
                </a:tc>
                <a:extLst>
                  <a:ext uri="{0D108BD9-81ED-4DB2-BD59-A6C34878D82A}">
                    <a16:rowId xmlns:a16="http://schemas.microsoft.com/office/drawing/2014/main" val="10001"/>
                  </a:ext>
                </a:extLst>
              </a:tr>
              <a:tr h="370840">
                <a:tc>
                  <a:txBody>
                    <a:bodyPr/>
                    <a:lstStyle/>
                    <a:p>
                      <a:pPr algn="ctr"/>
                      <a:r>
                        <a:rPr lang="en-CA" dirty="0"/>
                        <a:t>3</a:t>
                      </a:r>
                    </a:p>
                  </a:txBody>
                  <a:tcPr/>
                </a:tc>
                <a:tc>
                  <a:txBody>
                    <a:bodyPr/>
                    <a:lstStyle/>
                    <a:p>
                      <a:r>
                        <a:rPr lang="en-CA" dirty="0"/>
                        <a:t>HC</a:t>
                      </a:r>
                      <a:r>
                        <a:rPr lang="en-CA" baseline="0" dirty="0"/>
                        <a:t> can impact education and practice in the following ways:</a:t>
                      </a:r>
                    </a:p>
                    <a:p>
                      <a:r>
                        <a:rPr lang="en-CA" baseline="0" dirty="0"/>
                        <a:t>a)  Practitioner over working</a:t>
                      </a:r>
                    </a:p>
                    <a:p>
                      <a:r>
                        <a:rPr lang="en-CA" baseline="0" dirty="0"/>
                        <a:t>b)  ‘Labeling’ of patients</a:t>
                      </a:r>
                    </a:p>
                    <a:p>
                      <a:r>
                        <a:rPr lang="en-CA" baseline="0" dirty="0"/>
                        <a:t>c)  Causing negative attitudes and apathy</a:t>
                      </a:r>
                    </a:p>
                    <a:p>
                      <a:r>
                        <a:rPr lang="en-CA" baseline="0" dirty="0"/>
                        <a:t>d)  All of the above</a:t>
                      </a:r>
                      <a:endParaRPr lang="en-CA" dirty="0"/>
                    </a:p>
                  </a:txBody>
                  <a:tcPr/>
                </a:tc>
                <a:tc>
                  <a:txBody>
                    <a:bodyPr/>
                    <a:lstStyle/>
                    <a:p>
                      <a:endParaRPr lang="en-CA" dirty="0"/>
                    </a:p>
                    <a:p>
                      <a:pPr algn="ctr"/>
                      <a:r>
                        <a:rPr lang="en-CA" dirty="0"/>
                        <a:t>A</a:t>
                      </a:r>
                    </a:p>
                    <a:p>
                      <a:pPr algn="ctr"/>
                      <a:r>
                        <a:rPr lang="en-CA" dirty="0"/>
                        <a:t>B</a:t>
                      </a:r>
                    </a:p>
                    <a:p>
                      <a:pPr algn="ctr"/>
                      <a:r>
                        <a:rPr lang="en-CA" dirty="0"/>
                        <a:t>C</a:t>
                      </a:r>
                    </a:p>
                    <a:p>
                      <a:pPr algn="ctr"/>
                      <a:r>
                        <a:rPr lang="en-CA" dirty="0"/>
                        <a:t>D</a:t>
                      </a:r>
                    </a:p>
                    <a:p>
                      <a:pPr algn="ctr"/>
                      <a:endParaRPr lang="en-CA" dirty="0"/>
                    </a:p>
                  </a:txBody>
                  <a:tcPr/>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33516570"/>
              </p:ext>
            </p:extLst>
          </p:nvPr>
        </p:nvGraphicFramePr>
        <p:xfrm>
          <a:off x="381000" y="1295400"/>
          <a:ext cx="8382000" cy="41148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70840">
                <a:tc>
                  <a:txBody>
                    <a:bodyPr/>
                    <a:lstStyle/>
                    <a:p>
                      <a:pPr algn="ctr"/>
                      <a:r>
                        <a:rPr lang="en-CA" dirty="0"/>
                        <a:t>1</a:t>
                      </a:r>
                    </a:p>
                  </a:txBody>
                  <a:tcPr/>
                </a:tc>
                <a:tc>
                  <a:txBody>
                    <a:bodyPr/>
                    <a:lstStyle/>
                    <a:p>
                      <a:r>
                        <a:rPr lang="en-CA" dirty="0"/>
                        <a:t>Hidden curriculum always negatively impacts the</a:t>
                      </a:r>
                      <a:r>
                        <a:rPr lang="en-CA" baseline="0" dirty="0"/>
                        <a:t> learning experience</a:t>
                      </a:r>
                      <a:endParaRPr lang="en-CA" dirty="0"/>
                    </a:p>
                  </a:txBody>
                  <a:tcPr/>
                </a:tc>
                <a:tc>
                  <a:txBody>
                    <a:bodyPr/>
                    <a:lstStyle/>
                    <a:p>
                      <a:pPr algn="ctr"/>
                      <a:r>
                        <a:rPr lang="en-CA" b="1" dirty="0">
                          <a:solidFill>
                            <a:schemeClr val="accent1"/>
                          </a:solidFill>
                        </a:rPr>
                        <a:t>F</a:t>
                      </a:r>
                    </a:p>
                  </a:txBody>
                  <a:tcPr/>
                </a:tc>
                <a:extLst>
                  <a:ext uri="{0D108BD9-81ED-4DB2-BD59-A6C34878D82A}">
                    <a16:rowId xmlns:a16="http://schemas.microsoft.com/office/drawing/2014/main" val="10000"/>
                  </a:ext>
                </a:extLst>
              </a:tr>
              <a:tr h="370840">
                <a:tc>
                  <a:txBody>
                    <a:bodyPr/>
                    <a:lstStyle/>
                    <a:p>
                      <a:pPr algn="ctr"/>
                      <a:r>
                        <a:rPr lang="en-CA" dirty="0"/>
                        <a:t>2</a:t>
                      </a:r>
                    </a:p>
                  </a:txBody>
                  <a:tcPr/>
                </a:tc>
                <a:tc>
                  <a:txBody>
                    <a:bodyPr/>
                    <a:lstStyle/>
                    <a:p>
                      <a:r>
                        <a:rPr lang="en-CA" dirty="0"/>
                        <a:t>Processing is also known</a:t>
                      </a:r>
                      <a:r>
                        <a:rPr lang="en-CA" baseline="0" dirty="0"/>
                        <a:t> as:</a:t>
                      </a:r>
                    </a:p>
                    <a:p>
                      <a:r>
                        <a:rPr lang="en-CA" baseline="0" dirty="0"/>
                        <a:t>a) Observing and documenting witnessed experiences</a:t>
                      </a:r>
                    </a:p>
                    <a:p>
                      <a:r>
                        <a:rPr lang="en-CA" baseline="0" dirty="0"/>
                        <a:t>b) Adopting or not adopting certain behaviours</a:t>
                      </a:r>
                    </a:p>
                    <a:p>
                      <a:r>
                        <a:rPr lang="en-CA" baseline="0" dirty="0"/>
                        <a:t>c) Guided reflection </a:t>
                      </a:r>
                    </a:p>
                    <a:p>
                      <a:r>
                        <a:rPr lang="en-CA" baseline="0" dirty="0"/>
                        <a:t>d) Discussing examples of pressure to conform</a:t>
                      </a:r>
                    </a:p>
                    <a:p>
                      <a:endParaRPr lang="en-CA" baseline="0" dirty="0"/>
                    </a:p>
                  </a:txBody>
                  <a:tcPr/>
                </a:tc>
                <a:tc>
                  <a:txBody>
                    <a:bodyPr/>
                    <a:lstStyle/>
                    <a:p>
                      <a:pPr algn="ctr"/>
                      <a:endParaRPr lang="en-CA" b="1" dirty="0">
                        <a:solidFill>
                          <a:schemeClr val="accent1"/>
                        </a:solidFill>
                      </a:endParaRPr>
                    </a:p>
                    <a:p>
                      <a:pPr algn="ctr"/>
                      <a:endParaRPr lang="en-CA" b="1" dirty="0">
                        <a:solidFill>
                          <a:schemeClr val="accent1"/>
                        </a:solidFill>
                      </a:endParaRPr>
                    </a:p>
                    <a:p>
                      <a:pPr algn="ctr"/>
                      <a:r>
                        <a:rPr lang="en-CA" b="1" dirty="0">
                          <a:solidFill>
                            <a:schemeClr val="accent1"/>
                          </a:solidFill>
                        </a:rPr>
                        <a:t>C</a:t>
                      </a:r>
                    </a:p>
                    <a:p>
                      <a:pPr algn="ctr"/>
                      <a:endParaRPr lang="en-CA" b="1" dirty="0">
                        <a:solidFill>
                          <a:schemeClr val="accent1"/>
                        </a:solidFill>
                      </a:endParaRPr>
                    </a:p>
                    <a:p>
                      <a:pPr algn="ctr"/>
                      <a:endParaRPr lang="en-CA" b="1" dirty="0">
                        <a:solidFill>
                          <a:schemeClr val="accent1"/>
                        </a:solidFill>
                      </a:endParaRPr>
                    </a:p>
                  </a:txBody>
                  <a:tcPr/>
                </a:tc>
                <a:extLst>
                  <a:ext uri="{0D108BD9-81ED-4DB2-BD59-A6C34878D82A}">
                    <a16:rowId xmlns:a16="http://schemas.microsoft.com/office/drawing/2014/main" val="10001"/>
                  </a:ext>
                </a:extLst>
              </a:tr>
              <a:tr h="370840">
                <a:tc>
                  <a:txBody>
                    <a:bodyPr/>
                    <a:lstStyle/>
                    <a:p>
                      <a:pPr algn="ctr"/>
                      <a:r>
                        <a:rPr lang="en-CA" dirty="0"/>
                        <a:t>3</a:t>
                      </a:r>
                    </a:p>
                  </a:txBody>
                  <a:tcPr/>
                </a:tc>
                <a:tc>
                  <a:txBody>
                    <a:bodyPr/>
                    <a:lstStyle/>
                    <a:p>
                      <a:r>
                        <a:rPr lang="en-CA" dirty="0"/>
                        <a:t>HC</a:t>
                      </a:r>
                      <a:r>
                        <a:rPr lang="en-CA" baseline="0" dirty="0"/>
                        <a:t> can impact education and practice in the following ways:</a:t>
                      </a:r>
                    </a:p>
                    <a:p>
                      <a:r>
                        <a:rPr lang="en-CA" baseline="0" dirty="0"/>
                        <a:t>a)  Practitioner over working</a:t>
                      </a:r>
                    </a:p>
                    <a:p>
                      <a:r>
                        <a:rPr lang="en-CA" baseline="0" dirty="0"/>
                        <a:t>b)  ‘Labeling’ of patients</a:t>
                      </a:r>
                    </a:p>
                    <a:p>
                      <a:r>
                        <a:rPr lang="en-CA" baseline="0" dirty="0"/>
                        <a:t>c)  Causing negative attitudes and apathy</a:t>
                      </a:r>
                    </a:p>
                    <a:p>
                      <a:r>
                        <a:rPr lang="en-CA" baseline="0" dirty="0"/>
                        <a:t>d)  All of the above</a:t>
                      </a:r>
                      <a:endParaRPr lang="en-CA" dirty="0"/>
                    </a:p>
                  </a:txBody>
                  <a:tcPr/>
                </a:tc>
                <a:tc>
                  <a:txBody>
                    <a:bodyPr/>
                    <a:lstStyle/>
                    <a:p>
                      <a:endParaRPr lang="en-CA" b="1" dirty="0">
                        <a:solidFill>
                          <a:schemeClr val="accent1"/>
                        </a:solidFill>
                      </a:endParaRPr>
                    </a:p>
                    <a:p>
                      <a:pPr algn="ctr"/>
                      <a:endParaRPr lang="en-CA" b="1" dirty="0">
                        <a:solidFill>
                          <a:schemeClr val="accent1"/>
                        </a:solidFill>
                      </a:endParaRPr>
                    </a:p>
                    <a:p>
                      <a:pPr algn="ctr"/>
                      <a:r>
                        <a:rPr lang="en-CA" b="1" dirty="0">
                          <a:solidFill>
                            <a:schemeClr val="accent1"/>
                          </a:solidFill>
                        </a:rPr>
                        <a:t>D</a:t>
                      </a:r>
                    </a:p>
                    <a:p>
                      <a:pPr algn="ctr"/>
                      <a:endParaRPr lang="en-CA" b="1" dirty="0">
                        <a:solidFill>
                          <a:schemeClr val="accent1"/>
                        </a:solidFill>
                      </a:endParaRPr>
                    </a:p>
                  </a:txBody>
                  <a:tcPr/>
                </a:tc>
                <a:extLst>
                  <a:ext uri="{0D108BD9-81ED-4DB2-BD59-A6C34878D82A}">
                    <a16:rowId xmlns:a16="http://schemas.microsoft.com/office/drawing/2014/main" val="10002"/>
                  </a:ext>
                </a:extLst>
              </a:tr>
            </a:tbl>
          </a:graphicData>
        </a:graphic>
      </p:graphicFrame>
      <p:sp>
        <p:nvSpPr>
          <p:cNvPr id="5" name="Title 1"/>
          <p:cNvSpPr>
            <a:spLocks noGrp="1"/>
          </p:cNvSpPr>
          <p:nvPr>
            <p:ph type="title"/>
          </p:nvPr>
        </p:nvSpPr>
        <p:spPr>
          <a:xfrm>
            <a:off x="457200" y="152400"/>
            <a:ext cx="8229600" cy="1143000"/>
          </a:xfrm>
        </p:spPr>
        <p:txBody>
          <a:bodyPr/>
          <a:lstStyle/>
          <a:p>
            <a:pPr algn="l"/>
            <a:r>
              <a:rPr lang="en-CA" b="1" dirty="0">
                <a:solidFill>
                  <a:schemeClr val="accent6">
                    <a:lumMod val="50000"/>
                  </a:schemeClr>
                </a:solidFill>
              </a:rPr>
              <a:t>Session Mini Quiz</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470025"/>
          </a:xfrm>
        </p:spPr>
        <p:txBody>
          <a:bodyPr/>
          <a:lstStyle/>
          <a:p>
            <a:pPr algn="l"/>
            <a:r>
              <a:rPr lang="en-US" b="1" dirty="0">
                <a:solidFill>
                  <a:schemeClr val="accent6">
                    <a:lumMod val="50000"/>
                  </a:schemeClr>
                </a:solidFill>
              </a:rPr>
              <a:t>Snowball Activity</a:t>
            </a:r>
            <a:endParaRPr lang="en-CA" b="1" dirty="0">
              <a:solidFill>
                <a:schemeClr val="accent6">
                  <a:lumMod val="50000"/>
                </a:schemeClr>
              </a:solidFill>
            </a:endParaRPr>
          </a:p>
        </p:txBody>
      </p:sp>
      <p:sp>
        <p:nvSpPr>
          <p:cNvPr id="3" name="TextBox 2"/>
          <p:cNvSpPr txBox="1"/>
          <p:nvPr/>
        </p:nvSpPr>
        <p:spPr>
          <a:xfrm>
            <a:off x="4572000" y="5581475"/>
            <a:ext cx="4876800"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endParaRPr lang="en-US" dirty="0">
              <a:solidFill>
                <a:schemeClr val="bg1"/>
              </a:solidFill>
            </a:endParaRPr>
          </a:p>
          <a:p>
            <a:r>
              <a:rPr lang="en-US" dirty="0" err="1">
                <a:solidFill>
                  <a:schemeClr val="bg1"/>
                </a:solidFill>
              </a:rPr>
              <a:t>Edutopia</a:t>
            </a:r>
            <a:r>
              <a:rPr lang="en-US" dirty="0">
                <a:solidFill>
                  <a:schemeClr val="bg1"/>
                </a:solidFill>
              </a:rPr>
              <a:t>: "22 Powerful Closure Activities"</a:t>
            </a:r>
          </a:p>
          <a:p>
            <a:r>
              <a:rPr lang="en-US" dirty="0">
                <a:solidFill>
                  <a:schemeClr val="bg1"/>
                </a:solidFill>
              </a:rPr>
              <a:t>https://www.edutopia.org/blog/22-powerful-closure-activities-todd-finley</a:t>
            </a:r>
          </a:p>
        </p:txBody>
      </p:sp>
      <p:pic>
        <p:nvPicPr>
          <p:cNvPr id="6" name="Picture 5" descr="A picture containing bed, food, small, white&#10;&#10;Description automatically generated">
            <a:extLst>
              <a:ext uri="{FF2B5EF4-FFF2-40B4-BE49-F238E27FC236}">
                <a16:creationId xmlns:a16="http://schemas.microsoft.com/office/drawing/2014/main" id="{56D6DAB4-D4E5-41A0-B21D-FCA4A9F27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0" y="1371600"/>
            <a:ext cx="5852160" cy="3901440"/>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ubtitle 2"/>
          <p:cNvSpPr txBox="1">
            <a:spLocks noGrp="1"/>
          </p:cNvSpPr>
          <p:nvPr>
            <p:ph type="body" sz="quarter" idx="1"/>
          </p:nvPr>
        </p:nvSpPr>
        <p:spPr>
          <a:xfrm>
            <a:off x="0" y="1117375"/>
            <a:ext cx="3352800" cy="1676401"/>
          </a:xfrm>
          <a:prstGeom prst="rect">
            <a:avLst/>
          </a:prstGeom>
        </p:spPr>
        <p:txBody>
          <a:bodyPr/>
          <a:lstStyle/>
          <a:p>
            <a:pPr>
              <a:lnSpc>
                <a:spcPct val="90000"/>
              </a:lnSpc>
              <a:spcBef>
                <a:spcPts val="400"/>
              </a:spcBef>
              <a:defRPr sz="1600">
                <a:solidFill>
                  <a:srgbClr val="000000"/>
                </a:solidFill>
              </a:defRPr>
            </a:pPr>
            <a:r>
              <a:t>Kathleen Crapanzano, MD      </a:t>
            </a:r>
            <a:endParaRPr sz="1800"/>
          </a:p>
          <a:p>
            <a:pPr>
              <a:lnSpc>
                <a:spcPct val="90000"/>
              </a:lnSpc>
              <a:spcBef>
                <a:spcPts val="400"/>
              </a:spcBef>
              <a:defRPr sz="1600">
                <a:solidFill>
                  <a:srgbClr val="000000"/>
                </a:solidFill>
              </a:defRPr>
            </a:pPr>
            <a:r>
              <a:t>Ann Schwartz, MD</a:t>
            </a:r>
            <a:endParaRPr sz="1800"/>
          </a:p>
          <a:p>
            <a:pPr>
              <a:lnSpc>
                <a:spcPct val="90000"/>
              </a:lnSpc>
              <a:spcBef>
                <a:spcPts val="400"/>
              </a:spcBef>
              <a:defRPr sz="1600">
                <a:solidFill>
                  <a:srgbClr val="000000"/>
                </a:solidFill>
              </a:defRPr>
            </a:pPr>
            <a:r>
              <a:t>Jacob Sperber, MD     </a:t>
            </a:r>
            <a:endParaRPr sz="1800"/>
          </a:p>
          <a:p>
            <a:pPr>
              <a:lnSpc>
                <a:spcPct val="90000"/>
              </a:lnSpc>
              <a:spcBef>
                <a:spcPts val="400"/>
              </a:spcBef>
              <a:defRPr sz="1600">
                <a:solidFill>
                  <a:srgbClr val="000000"/>
                </a:solidFill>
              </a:defRPr>
            </a:pPr>
            <a:r>
              <a:t> Susan Stagno, MD</a:t>
            </a:r>
            <a:endParaRPr sz="1800"/>
          </a:p>
          <a:p>
            <a:pPr>
              <a:lnSpc>
                <a:spcPct val="90000"/>
              </a:lnSpc>
              <a:spcBef>
                <a:spcPts val="400"/>
              </a:spcBef>
              <a:defRPr sz="1600">
                <a:solidFill>
                  <a:srgbClr val="000000"/>
                </a:solidFill>
              </a:defRPr>
            </a:pPr>
            <a:r>
              <a:t>Lee Tynes, MD, PhD</a:t>
            </a:r>
          </a:p>
        </p:txBody>
      </p:sp>
      <p:sp>
        <p:nvSpPr>
          <p:cNvPr id="448" name="Rectangle 1"/>
          <p:cNvSpPr txBox="1"/>
          <p:nvPr/>
        </p:nvSpPr>
        <p:spPr>
          <a:xfrm>
            <a:off x="3322318" y="6000511"/>
            <a:ext cx="5578896" cy="624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p>
            <a:pPr>
              <a:defRPr sz="1200">
                <a:solidFill>
                  <a:srgbClr val="FFFFFF"/>
                </a:solidFill>
              </a:defRPr>
            </a:pPr>
            <a:r>
              <a:t>Crapanzano K, Schwartz A, Sperber J, Stagno S, Tynes L.  Using a group exercise to teach about the hidden curriculum. </a:t>
            </a:r>
            <a:r>
              <a:rPr i="1"/>
              <a:t>MedEdPORTAL</a:t>
            </a:r>
            <a:r>
              <a:t>. </a:t>
            </a:r>
            <a:r>
              <a:rPr sz="1000" u="sng">
                <a:solidFill>
                  <a:srgbClr val="0000FF"/>
                </a:solidFill>
                <a:uFill>
                  <a:solidFill>
                    <a:srgbClr val="0000FF"/>
                  </a:solidFill>
                </a:uFill>
                <a:hlinkClick r:id="rId3"/>
              </a:rPr>
              <a:t>https</a:t>
            </a:r>
            <a:r>
              <a:rPr u="sng">
                <a:solidFill>
                  <a:srgbClr val="0000FF"/>
                </a:solidFill>
                <a:uFill>
                  <a:solidFill>
                    <a:srgbClr val="0000FF"/>
                  </a:solidFill>
                </a:uFill>
                <a:hlinkClick r:id="rId3"/>
              </a:rPr>
              <a:t>://doi.org/10.15766/mep_2374-8265.10223</a:t>
            </a:r>
            <a:r>
              <a:t>2015;11:10223. </a:t>
            </a:r>
          </a:p>
        </p:txBody>
      </p:sp>
      <p:sp>
        <p:nvSpPr>
          <p:cNvPr id="449" name="TextBox 4"/>
          <p:cNvSpPr txBox="1"/>
          <p:nvPr/>
        </p:nvSpPr>
        <p:spPr>
          <a:xfrm>
            <a:off x="426718" y="152398"/>
            <a:ext cx="7909563" cy="7391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b="1">
                <a:solidFill>
                  <a:srgbClr val="6F8F4A"/>
                </a:solidFill>
              </a:defRPr>
            </a:lvl1pPr>
          </a:lstStyle>
          <a:p>
            <a:r>
              <a:t>Education Resource</a:t>
            </a:r>
          </a:p>
        </p:txBody>
      </p:sp>
      <p:pic>
        <p:nvPicPr>
          <p:cNvPr id="450" name="Picture 5" descr="Picture 5"/>
          <p:cNvPicPr>
            <a:picLocks noChangeAspect="1"/>
          </p:cNvPicPr>
          <p:nvPr/>
        </p:nvPicPr>
        <p:blipFill>
          <a:blip r:embed="rId4" cstate="print"/>
          <a:stretch>
            <a:fillRect/>
          </a:stretch>
        </p:blipFill>
        <p:spPr>
          <a:xfrm>
            <a:off x="3429000" y="609600"/>
            <a:ext cx="5458853" cy="4715556"/>
          </a:xfrm>
          <a:prstGeom prst="rect">
            <a:avLst/>
          </a:prstGeom>
          <a:ln w="12700">
            <a:miter lim="400000"/>
          </a:ln>
        </p:spPr>
      </p:pic>
      <p:sp>
        <p:nvSpPr>
          <p:cNvPr id="451" name="Rectangle 6"/>
          <p:cNvSpPr txBox="1"/>
          <p:nvPr/>
        </p:nvSpPr>
        <p:spPr>
          <a:xfrm>
            <a:off x="3737183" y="1456267"/>
            <a:ext cx="4480564" cy="1971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3200">
                <a:solidFill>
                  <a:srgbClr val="000000"/>
                </a:solidFill>
              </a:defRPr>
            </a:pPr>
            <a:r>
              <a:t>The Impact of the </a:t>
            </a:r>
          </a:p>
          <a:p>
            <a:pPr algn="ctr">
              <a:defRPr sz="3200">
                <a:solidFill>
                  <a:srgbClr val="000000"/>
                </a:solidFill>
              </a:defRPr>
            </a:pPr>
            <a:r>
              <a:t>Hidden Curriculum on Resident Professional Formation</a:t>
            </a:r>
          </a:p>
        </p:txBody>
      </p:sp>
      <p:sp>
        <p:nvSpPr>
          <p:cNvPr id="452" name="TextBox 7"/>
          <p:cNvSpPr txBox="1"/>
          <p:nvPr/>
        </p:nvSpPr>
        <p:spPr>
          <a:xfrm>
            <a:off x="198117" y="5257798"/>
            <a:ext cx="4861566" cy="624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u="sng">
                <a:solidFill>
                  <a:srgbClr val="0000FF"/>
                </a:solidFill>
                <a:uFill>
                  <a:solidFill>
                    <a:srgbClr val="0000FF"/>
                  </a:solidFill>
                </a:uFill>
                <a:hlinkClick r:id="rId3"/>
              </a:defRPr>
            </a:lvl1pPr>
          </a:lstStyle>
          <a:p>
            <a:r>
              <a:rPr dirty="0">
                <a:hlinkClick r:id="rId3"/>
              </a:rPr>
              <a:t>https://doi.org/10.15766/mep_2374-8265.10223</a:t>
            </a:r>
          </a:p>
        </p:txBody>
      </p:sp>
      <p:pic>
        <p:nvPicPr>
          <p:cNvPr id="453" name="Picture 7" descr="Picture 7"/>
          <p:cNvPicPr>
            <a:picLocks noChangeAspect="1"/>
          </p:cNvPicPr>
          <p:nvPr/>
        </p:nvPicPr>
        <p:blipFill>
          <a:blip r:embed="rId5" cstate="print"/>
          <a:stretch>
            <a:fillRect/>
          </a:stretch>
        </p:blipFill>
        <p:spPr>
          <a:xfrm>
            <a:off x="557675" y="2802919"/>
            <a:ext cx="2590801" cy="2352676"/>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4A17B6-50BB-4527-8649-CDD9107B46F3}"/>
              </a:ext>
            </a:extLst>
          </p:cNvPr>
          <p:cNvPicPr>
            <a:picLocks noChangeAspect="1"/>
          </p:cNvPicPr>
          <p:nvPr/>
        </p:nvPicPr>
        <p:blipFill>
          <a:blip r:embed="rId2"/>
          <a:stretch>
            <a:fillRect/>
          </a:stretch>
        </p:blipFill>
        <p:spPr>
          <a:xfrm>
            <a:off x="171449" y="842278"/>
            <a:ext cx="8801101" cy="6004836"/>
          </a:xfrm>
          <a:prstGeom prst="rect">
            <a:avLst/>
          </a:prstGeom>
          <a:ln w="3175">
            <a:solidFill>
              <a:schemeClr val="tx1"/>
            </a:solidFill>
          </a:ln>
        </p:spPr>
      </p:pic>
      <p:sp>
        <p:nvSpPr>
          <p:cNvPr id="5" name="Title 1">
            <a:extLst>
              <a:ext uri="{FF2B5EF4-FFF2-40B4-BE49-F238E27FC236}">
                <a16:creationId xmlns:a16="http://schemas.microsoft.com/office/drawing/2014/main" id="{E217F711-6496-41B5-8429-2FDF68062C3E}"/>
              </a:ext>
            </a:extLst>
          </p:cNvPr>
          <p:cNvSpPr txBox="1">
            <a:spLocks noGrp="1"/>
          </p:cNvSpPr>
          <p:nvPr>
            <p:ph type="title"/>
          </p:nvPr>
        </p:nvSpPr>
        <p:spPr>
          <a:xfrm>
            <a:off x="381000" y="0"/>
            <a:ext cx="8229600" cy="929365"/>
          </a:xfrm>
          <a:prstGeom prst="rect">
            <a:avLst/>
          </a:prstGeom>
        </p:spPr>
        <p:txBody>
          <a:bodyPr/>
          <a:lstStyle>
            <a:lvl1pPr algn="l" defTabSz="859536">
              <a:defRPr sz="3666" b="1">
                <a:solidFill>
                  <a:srgbClr val="6F8F4A"/>
                </a:solidFill>
              </a:defRPr>
            </a:lvl1pPr>
          </a:lstStyle>
          <a:p>
            <a:r>
              <a:rPr dirty="0"/>
              <a:t>Hidden Curriculum – 1 page summary</a:t>
            </a:r>
          </a:p>
        </p:txBody>
      </p:sp>
    </p:spTree>
    <p:extLst>
      <p:ext uri="{BB962C8B-B14F-4D97-AF65-F5344CB8AC3E}">
        <p14:creationId xmlns:p14="http://schemas.microsoft.com/office/powerpoint/2010/main" val="419284632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Title 1"/>
          <p:cNvSpPr txBox="1">
            <a:spLocks noGrp="1"/>
          </p:cNvSpPr>
          <p:nvPr>
            <p:ph type="title"/>
          </p:nvPr>
        </p:nvSpPr>
        <p:spPr>
          <a:xfrm>
            <a:off x="609600" y="1447800"/>
            <a:ext cx="7772400" cy="1470025"/>
          </a:xfrm>
          <a:prstGeom prst="rect">
            <a:avLst/>
          </a:prstGeom>
        </p:spPr>
        <p:txBody>
          <a:bodyPr/>
          <a:lstStyle>
            <a:lvl1pPr>
              <a:defRPr sz="6000" b="1">
                <a:solidFill>
                  <a:srgbClr val="6F8F4A"/>
                </a:solidFill>
              </a:defRPr>
            </a:lvl1pPr>
          </a:lstStyle>
          <a:p>
            <a:r>
              <a:rPr dirty="0"/>
              <a:t>Questions?</a:t>
            </a:r>
          </a:p>
        </p:txBody>
      </p:sp>
      <p:sp>
        <p:nvSpPr>
          <p:cNvPr id="4" name="TextBox 3"/>
          <p:cNvSpPr txBox="1"/>
          <p:nvPr/>
        </p:nvSpPr>
        <p:spPr>
          <a:xfrm>
            <a:off x="990600" y="3048000"/>
            <a:ext cx="7086600" cy="2585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A5C"/>
                </a:solidFill>
                <a:effectLst/>
                <a:uFillTx/>
                <a:latin typeface="+mj-lt"/>
                <a:ea typeface="+mj-ea"/>
                <a:cs typeface="+mj-cs"/>
                <a:sym typeface="Calibri"/>
              </a:rPr>
              <a:t>Module prepared for the University of Toronto, Department of Famil</a:t>
            </a:r>
            <a:r>
              <a:rPr lang="en-US" dirty="0"/>
              <a:t>y &amp; Community Medicine Faculty Development Committee by:</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A5C"/>
              </a:solidFill>
              <a:effectLst/>
              <a:uFillTx/>
              <a:latin typeface="+mj-lt"/>
              <a:ea typeface="+mj-ea"/>
              <a:cs typeface="+mj-cs"/>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US" dirty="0" err="1"/>
              <a:t>Thea</a:t>
            </a:r>
            <a:r>
              <a:rPr lang="en-US" dirty="0"/>
              <a:t> </a:t>
            </a:r>
            <a:r>
              <a:rPr lang="en-US" dirty="0" err="1"/>
              <a:t>Weisdorf</a:t>
            </a:r>
            <a:endParaRPr lang="en-US" dirty="0"/>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A5C"/>
                </a:solidFill>
                <a:effectLst/>
                <a:uFillTx/>
                <a:latin typeface="+mj-lt"/>
                <a:ea typeface="+mj-ea"/>
                <a:cs typeface="+mj-cs"/>
                <a:sym typeface="Calibri"/>
              </a:rPr>
              <a:t>Deborah</a:t>
            </a:r>
            <a:r>
              <a:rPr kumimoji="0" lang="en-US" sz="1800" b="0" i="0" u="none" strike="noStrike" cap="none" spc="0" normalizeH="0" dirty="0">
                <a:ln>
                  <a:noFill/>
                </a:ln>
                <a:solidFill>
                  <a:srgbClr val="002A5C"/>
                </a:solidFill>
                <a:effectLst/>
                <a:uFillTx/>
                <a:latin typeface="+mj-lt"/>
                <a:ea typeface="+mj-ea"/>
                <a:cs typeface="+mj-cs"/>
                <a:sym typeface="Calibri"/>
              </a:rPr>
              <a:t> Kopansky-Giles</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2A5C"/>
                </a:solidFill>
                <a:effectLst/>
                <a:uFillTx/>
                <a:latin typeface="+mj-lt"/>
                <a:ea typeface="+mj-ea"/>
                <a:cs typeface="+mj-cs"/>
                <a:sym typeface="Calibri"/>
              </a:rPr>
              <a:t>Milena</a:t>
            </a:r>
            <a:r>
              <a:rPr kumimoji="0" lang="en-US" sz="1800" b="0" i="0" u="none" strike="noStrike" cap="none" spc="0" normalizeH="0" dirty="0">
                <a:ln>
                  <a:noFill/>
                </a:ln>
                <a:solidFill>
                  <a:srgbClr val="002A5C"/>
                </a:solidFill>
                <a:effectLst/>
                <a:uFillTx/>
                <a:latin typeface="+mj-lt"/>
                <a:ea typeface="+mj-ea"/>
                <a:cs typeface="+mj-cs"/>
                <a:sym typeface="Calibri"/>
              </a:rPr>
              <a:t> Forte</a:t>
            </a:r>
          </a:p>
          <a:p>
            <a:pPr algn="ctr"/>
            <a:r>
              <a:rPr lang="en-US" dirty="0" err="1"/>
              <a:t>Natascha</a:t>
            </a:r>
            <a:r>
              <a:rPr lang="en-US" dirty="0"/>
              <a:t> </a:t>
            </a:r>
            <a:r>
              <a:rPr lang="en-US" dirty="0" err="1"/>
              <a:t>Crispino</a:t>
            </a:r>
            <a:endParaRPr lang="en-US" dirty="0"/>
          </a:p>
          <a:p>
            <a:pPr marL="0" marR="0" indent="0" algn="ctr" defTabSz="914400" rtl="0" fontAlgn="auto" latinLnBrk="0" hangingPunct="0">
              <a:lnSpc>
                <a:spcPct val="100000"/>
              </a:lnSpc>
              <a:spcBef>
                <a:spcPts val="0"/>
              </a:spcBef>
              <a:spcAft>
                <a:spcPts val="0"/>
              </a:spcAft>
              <a:buClrTx/>
              <a:buSzTx/>
              <a:buFontTx/>
              <a:buNone/>
              <a:tabLst/>
            </a:pPr>
            <a:r>
              <a:rPr lang="en-US" baseline="0" dirty="0"/>
              <a:t>Carrie</a:t>
            </a:r>
            <a:r>
              <a:rPr lang="en-US" dirty="0"/>
              <a:t> </a:t>
            </a:r>
            <a:r>
              <a:rPr lang="en-US" dirty="0" err="1"/>
              <a:t>Schram</a:t>
            </a:r>
            <a:endParaRPr lang="en-US" dirty="0"/>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a:ln>
                  <a:noFill/>
                </a:ln>
                <a:solidFill>
                  <a:srgbClr val="002A5C"/>
                </a:solidFill>
                <a:effectLst/>
                <a:uFillTx/>
                <a:latin typeface="+mj-lt"/>
                <a:ea typeface="+mj-ea"/>
                <a:cs typeface="+mj-cs"/>
                <a:sym typeface="Calibri"/>
              </a:rPr>
              <a:t>Rahul</a:t>
            </a:r>
            <a:r>
              <a:rPr kumimoji="0" lang="en-US" sz="1800" b="0" i="0" u="none" strike="noStrike" cap="none" spc="0" normalizeH="0" dirty="0">
                <a:ln>
                  <a:noFill/>
                </a:ln>
                <a:solidFill>
                  <a:srgbClr val="002A5C"/>
                </a:solidFill>
                <a:effectLst/>
                <a:uFillTx/>
                <a:latin typeface="+mj-lt"/>
                <a:ea typeface="+mj-ea"/>
                <a:cs typeface="+mj-cs"/>
                <a:sym typeface="Calibri"/>
              </a:rPr>
              <a:t> Jain</a:t>
            </a:r>
            <a:endParaRPr kumimoji="0" lang="en-CA" sz="1800" b="0" i="0" u="none" strike="noStrike" cap="none" spc="0" normalizeH="0" baseline="0" dirty="0">
              <a:ln>
                <a:noFill/>
              </a:ln>
              <a:solidFill>
                <a:srgbClr val="002A5C"/>
              </a:solidFill>
              <a:effectLst/>
              <a:uFillTx/>
              <a:latin typeface="+mj-lt"/>
              <a:ea typeface="+mj-ea"/>
              <a:cs typeface="+mj-cs"/>
              <a:sym typeface="Calibri"/>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Title 1"/>
          <p:cNvSpPr txBox="1">
            <a:spLocks noGrp="1"/>
          </p:cNvSpPr>
          <p:nvPr>
            <p:ph type="title"/>
          </p:nvPr>
        </p:nvSpPr>
        <p:spPr>
          <a:xfrm>
            <a:off x="228600" y="0"/>
            <a:ext cx="8229600" cy="1143000"/>
          </a:xfrm>
          <a:prstGeom prst="rect">
            <a:avLst/>
          </a:prstGeom>
        </p:spPr>
        <p:txBody>
          <a:bodyPr/>
          <a:lstStyle>
            <a:lvl1pPr algn="l">
              <a:defRPr b="1">
                <a:solidFill>
                  <a:srgbClr val="6F8F4A"/>
                </a:solidFill>
              </a:defRPr>
            </a:lvl1pPr>
          </a:lstStyle>
          <a:p>
            <a:r>
              <a:t>References</a:t>
            </a:r>
          </a:p>
        </p:txBody>
      </p:sp>
      <p:sp>
        <p:nvSpPr>
          <p:cNvPr id="461" name="Content Placeholder 2"/>
          <p:cNvSpPr txBox="1">
            <a:spLocks noGrp="1"/>
          </p:cNvSpPr>
          <p:nvPr>
            <p:ph type="body" idx="1"/>
          </p:nvPr>
        </p:nvSpPr>
        <p:spPr>
          <a:xfrm>
            <a:off x="381000" y="1134534"/>
            <a:ext cx="8229600" cy="4521200"/>
          </a:xfrm>
          <a:prstGeom prst="rect">
            <a:avLst/>
          </a:prstGeom>
        </p:spPr>
        <p:txBody>
          <a:bodyPr/>
          <a:lstStyle/>
          <a:p>
            <a:pPr>
              <a:lnSpc>
                <a:spcPct val="90000"/>
              </a:lnSpc>
              <a:spcBef>
                <a:spcPts val="400"/>
              </a:spcBef>
              <a:defRPr sz="1800"/>
            </a:pPr>
            <a:r>
              <a:t>Holmes CL, Harris IB, Schwartz AJ, Regehr G.  Harnessing the hidden curriculum: a four-step approach to developing and reinforcing reflective competencies in medical clinical clerkship.  Adv in Health Sci Educ (2015) 20:1355-137</a:t>
            </a:r>
          </a:p>
          <a:p>
            <a:pPr>
              <a:lnSpc>
                <a:spcPct val="90000"/>
              </a:lnSpc>
              <a:spcBef>
                <a:spcPts val="400"/>
              </a:spcBef>
              <a:defRPr sz="1800"/>
            </a:pPr>
            <a:r>
              <a:t>Rajput V, Mookerjee AL, Cagande C. The contemporary hidden curriculum in medical education. AMEE MedEdPublish 2017. </a:t>
            </a:r>
            <a:r>
              <a:rPr i="1" u="sng">
                <a:solidFill>
                  <a:srgbClr val="3333CC"/>
                </a:solidFill>
              </a:rPr>
              <a:t>https://doi.org/10.15694/mep.2017.000155</a:t>
            </a:r>
          </a:p>
          <a:p>
            <a:pPr>
              <a:lnSpc>
                <a:spcPct val="90000"/>
              </a:lnSpc>
              <a:spcBef>
                <a:spcPts val="400"/>
              </a:spcBef>
              <a:defRPr sz="1800"/>
            </a:pPr>
            <a:r>
              <a:t>Silveira G L, et al. “Speed up”! The Influences of the Hidden Curriculum on the professional identity development of medical students. Health Professions Education (2018), </a:t>
            </a:r>
            <a:r>
              <a:rPr i="1" u="sng">
                <a:solidFill>
                  <a:srgbClr val="3333CC"/>
                </a:solidFill>
              </a:rPr>
              <a:t>https://doi.org/10.1016/j.hpe.2018.07.003   </a:t>
            </a:r>
          </a:p>
          <a:p>
            <a:pPr>
              <a:lnSpc>
                <a:spcPct val="90000"/>
              </a:lnSpc>
              <a:spcBef>
                <a:spcPts val="400"/>
              </a:spcBef>
              <a:defRPr sz="1800"/>
            </a:pPr>
            <a:r>
              <a:t>Lawrence C et al. The hidden curricula of medication education: A scoping Review. Academic Medicine. 2017. doi: 10.1097/ACM.0000000000002004</a:t>
            </a:r>
          </a:p>
          <a:p>
            <a:pPr>
              <a:lnSpc>
                <a:spcPct val="90000"/>
              </a:lnSpc>
              <a:spcBef>
                <a:spcPts val="400"/>
              </a:spcBef>
              <a:defRPr sz="1800"/>
            </a:pPr>
            <a:r>
              <a:t>Hafferty F.W., Finn G.M. (2015) The Hidden Curriculum and Anatomy Education. In: Chan L., Pawlina W. (eds) Teaching Anatomy. Springer, Cham</a:t>
            </a:r>
          </a:p>
          <a:p>
            <a:pPr>
              <a:lnSpc>
                <a:spcPct val="90000"/>
              </a:lnSpc>
              <a:spcBef>
                <a:spcPts val="400"/>
              </a:spcBef>
              <a:defRPr sz="1800"/>
            </a:pPr>
            <a:r>
              <a:t>Crapanzano K, Schwartz A, Sperber J, Stagno S, Tynes L. Using a group exercise to teach about the hidden curriculum. </a:t>
            </a:r>
            <a:r>
              <a:rPr i="1"/>
              <a:t>MedEdPORTAL</a:t>
            </a:r>
            <a:r>
              <a:t>. 2015;11:10223. </a:t>
            </a:r>
            <a:r>
              <a:rPr u="sng">
                <a:solidFill>
                  <a:srgbClr val="0000FF"/>
                </a:solidFill>
                <a:uFill>
                  <a:solidFill>
                    <a:srgbClr val="0000FF"/>
                  </a:solidFill>
                </a:uFill>
                <a:hlinkClick r:id="rId2"/>
              </a:rPr>
              <a:t>https://doi.org/10.15766/mep_2374-8265.10223</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itle 1"/>
          <p:cNvSpPr txBox="1">
            <a:spLocks noGrp="1"/>
          </p:cNvSpPr>
          <p:nvPr>
            <p:ph type="title"/>
          </p:nvPr>
        </p:nvSpPr>
        <p:spPr>
          <a:xfrm>
            <a:off x="381000" y="0"/>
            <a:ext cx="7886700" cy="1325563"/>
          </a:xfrm>
          <a:prstGeom prst="rect">
            <a:avLst/>
          </a:prstGeom>
        </p:spPr>
        <p:txBody>
          <a:bodyPr/>
          <a:lstStyle>
            <a:lvl1pPr algn="l">
              <a:defRPr b="1">
                <a:solidFill>
                  <a:srgbClr val="6F8F4A"/>
                </a:solidFill>
              </a:defRPr>
            </a:lvl1pPr>
          </a:lstStyle>
          <a:p>
            <a:r>
              <a:rPr dirty="0"/>
              <a:t>Learning Objectives</a:t>
            </a:r>
          </a:p>
        </p:txBody>
      </p:sp>
      <p:sp>
        <p:nvSpPr>
          <p:cNvPr id="298" name="Rectangle 1"/>
          <p:cNvSpPr txBox="1"/>
          <p:nvPr/>
        </p:nvSpPr>
        <p:spPr>
          <a:xfrm>
            <a:off x="655317" y="1295400"/>
            <a:ext cx="7780610" cy="44627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200"/>
              </a:spcBef>
              <a:defRPr sz="2600">
                <a:solidFill>
                  <a:srgbClr val="000000"/>
                </a:solidFill>
              </a:defRPr>
            </a:pPr>
            <a:r>
              <a:rPr dirty="0"/>
              <a:t>At the end of this session, the participants will:</a:t>
            </a:r>
          </a:p>
          <a:p>
            <a:pPr marL="514350" indent="-514350">
              <a:spcBef>
                <a:spcPts val="1200"/>
              </a:spcBef>
              <a:buSzPct val="100000"/>
              <a:buAutoNum type="arabicParenR"/>
              <a:defRPr sz="2600">
                <a:solidFill>
                  <a:srgbClr val="000000"/>
                </a:solidFill>
              </a:defRPr>
            </a:pPr>
            <a:r>
              <a:rPr lang="en-CA" dirty="0"/>
              <a:t>Describe </a:t>
            </a:r>
            <a:r>
              <a:rPr dirty="0"/>
              <a:t>of the hidden curriculum and articulate its impact in medical education</a:t>
            </a:r>
          </a:p>
          <a:p>
            <a:pPr marL="514350" indent="-514350">
              <a:spcBef>
                <a:spcPts val="1200"/>
              </a:spcBef>
              <a:buSzPct val="100000"/>
              <a:buAutoNum type="arabicParenR"/>
              <a:defRPr sz="2600">
                <a:solidFill>
                  <a:srgbClr val="000000"/>
                </a:solidFill>
              </a:defRPr>
            </a:pPr>
            <a:r>
              <a:rPr lang="en-CA" dirty="0"/>
              <a:t>Identify examples of the hidden curriculum in the learning environment</a:t>
            </a:r>
          </a:p>
          <a:p>
            <a:pPr marL="514350" indent="-514350">
              <a:spcBef>
                <a:spcPts val="1200"/>
              </a:spcBef>
              <a:buSzPct val="100000"/>
              <a:buAutoNum type="arabicParenR"/>
              <a:defRPr sz="2600">
                <a:solidFill>
                  <a:srgbClr val="000000"/>
                </a:solidFill>
              </a:defRPr>
            </a:pPr>
            <a:r>
              <a:rPr dirty="0"/>
              <a:t>Incorporate teaching about the hidden curriculum into practice</a:t>
            </a:r>
          </a:p>
          <a:p>
            <a:pPr>
              <a:spcBef>
                <a:spcPts val="1200"/>
              </a:spcBef>
              <a:defRPr sz="2600">
                <a:solidFill>
                  <a:srgbClr val="000000"/>
                </a:solidFill>
              </a:defRPr>
            </a:pPr>
            <a:endParaRPr dirty="0"/>
          </a:p>
          <a:p>
            <a:pPr>
              <a:spcBef>
                <a:spcPts val="1200"/>
              </a:spcBef>
              <a:defRPr sz="2600">
                <a:solidFill>
                  <a:srgbClr val="000000"/>
                </a:solidFill>
              </a:defRPr>
            </a:pPr>
            <a:endParaRPr dirty="0"/>
          </a:p>
        </p:txBody>
      </p:sp>
      <p:sp>
        <p:nvSpPr>
          <p:cNvPr id="300" name="TextBox 7"/>
          <p:cNvSpPr txBox="1"/>
          <p:nvPr/>
        </p:nvSpPr>
        <p:spPr>
          <a:xfrm>
            <a:off x="3952876" y="5972174"/>
            <a:ext cx="2383157" cy="4470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i="1">
                <a:solidFill>
                  <a:srgbClr val="FFFFFF"/>
                </a:solidFill>
              </a:defRPr>
            </a:lvl1pPr>
          </a:lstStyle>
          <a:p>
            <a:r>
              <a:rPr dirty="0"/>
              <a:t>Hariharan J. Science 17 May 2019</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itle 1"/>
          <p:cNvSpPr txBox="1">
            <a:spLocks noGrp="1"/>
          </p:cNvSpPr>
          <p:nvPr>
            <p:ph type="title"/>
          </p:nvPr>
        </p:nvSpPr>
        <p:spPr>
          <a:xfrm>
            <a:off x="457200" y="274638"/>
            <a:ext cx="8229600" cy="1143001"/>
          </a:xfrm>
          <a:prstGeom prst="rect">
            <a:avLst/>
          </a:prstGeom>
        </p:spPr>
        <p:txBody>
          <a:bodyPr/>
          <a:lstStyle>
            <a:lvl1pPr algn="l">
              <a:defRPr b="1">
                <a:solidFill>
                  <a:srgbClr val="6F8F4A"/>
                </a:solidFill>
              </a:defRPr>
            </a:lvl1pPr>
          </a:lstStyle>
          <a:p>
            <a:r>
              <a:rPr dirty="0"/>
              <a:t>Discuss at your tables</a:t>
            </a:r>
            <a:r>
              <a:rPr lang="en-US" dirty="0"/>
              <a:t> – Case #1</a:t>
            </a:r>
            <a:endParaRPr dirty="0"/>
          </a:p>
        </p:txBody>
      </p:sp>
      <p:sp>
        <p:nvSpPr>
          <p:cNvPr id="303" name="Text Placeholder 2"/>
          <p:cNvSpPr txBox="1">
            <a:spLocks noGrp="1"/>
          </p:cNvSpPr>
          <p:nvPr>
            <p:ph type="body" sz="half" idx="1"/>
          </p:nvPr>
        </p:nvSpPr>
        <p:spPr>
          <a:xfrm>
            <a:off x="4333610" y="1111827"/>
            <a:ext cx="4580149" cy="4252179"/>
          </a:xfrm>
          <a:prstGeom prst="rect">
            <a:avLst/>
          </a:prstGeom>
        </p:spPr>
        <p:txBody>
          <a:bodyPr/>
          <a:lstStyle/>
          <a:p>
            <a:pPr marL="0" indent="173037">
              <a:lnSpc>
                <a:spcPct val="80000"/>
              </a:lnSpc>
              <a:buSzTx/>
              <a:buNone/>
              <a:defRPr sz="1500" i="1"/>
            </a:pPr>
            <a:endParaRPr dirty="0"/>
          </a:p>
          <a:p>
            <a:pPr marL="0" indent="0">
              <a:lnSpc>
                <a:spcPct val="96000"/>
              </a:lnSpc>
              <a:spcBef>
                <a:spcPts val="0"/>
              </a:spcBef>
              <a:buSzTx/>
              <a:buNone/>
              <a:defRPr sz="2100" i="1">
                <a:solidFill>
                  <a:srgbClr val="2A2A2A"/>
                </a:solidFill>
              </a:defRPr>
            </a:pPr>
            <a:endParaRPr lang="en-US" dirty="0"/>
          </a:p>
          <a:p>
            <a:pPr marL="0" indent="0">
              <a:lnSpc>
                <a:spcPct val="96000"/>
              </a:lnSpc>
              <a:spcBef>
                <a:spcPts val="0"/>
              </a:spcBef>
              <a:buSzTx/>
              <a:buNone/>
              <a:defRPr sz="2100" i="1">
                <a:solidFill>
                  <a:srgbClr val="2A2A2A"/>
                </a:solidFill>
              </a:defRPr>
            </a:pPr>
            <a:r>
              <a:rPr sz="2200" dirty="0"/>
              <a:t>A medical clerk is shadowing a family physician who is attending to a patient presenting with chronic musculoskeletal pain.  The patient expresses interest in seeing a naturopath for pain control.  The physician puts h</a:t>
            </a:r>
            <a:r>
              <a:rPr lang="en-CA" sz="2200" dirty="0" err="1"/>
              <a:t>er</a:t>
            </a:r>
            <a:r>
              <a:rPr sz="2200" dirty="0"/>
              <a:t> hand on h</a:t>
            </a:r>
            <a:r>
              <a:rPr lang="en-CA" sz="2200" dirty="0" err="1"/>
              <a:t>er</a:t>
            </a:r>
            <a:r>
              <a:rPr sz="2200" dirty="0"/>
              <a:t> forehead and sighs, then replies: “Well, that is up to you but there is really no evidence for any of that type of treatment.”</a:t>
            </a:r>
          </a:p>
        </p:txBody>
      </p:sp>
      <p:pic>
        <p:nvPicPr>
          <p:cNvPr id="304" name="Picture 2" descr="Picture 2"/>
          <p:cNvPicPr>
            <a:picLocks noChangeAspect="1"/>
          </p:cNvPicPr>
          <p:nvPr/>
        </p:nvPicPr>
        <p:blipFill>
          <a:blip r:embed="rId3" cstate="print"/>
          <a:stretch>
            <a:fillRect/>
          </a:stretch>
        </p:blipFill>
        <p:spPr>
          <a:xfrm>
            <a:off x="144379" y="2035175"/>
            <a:ext cx="4189232" cy="252720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itle 1"/>
          <p:cNvSpPr txBox="1">
            <a:spLocks noGrp="1"/>
          </p:cNvSpPr>
          <p:nvPr>
            <p:ph type="title"/>
          </p:nvPr>
        </p:nvSpPr>
        <p:spPr>
          <a:xfrm>
            <a:off x="457200" y="274638"/>
            <a:ext cx="8229600" cy="1143001"/>
          </a:xfrm>
          <a:prstGeom prst="rect">
            <a:avLst/>
          </a:prstGeom>
        </p:spPr>
        <p:txBody>
          <a:bodyPr/>
          <a:lstStyle>
            <a:lvl1pPr algn="l">
              <a:defRPr b="1">
                <a:solidFill>
                  <a:srgbClr val="6F8F4A"/>
                </a:solidFill>
              </a:defRPr>
            </a:lvl1pPr>
          </a:lstStyle>
          <a:p>
            <a:r>
              <a:rPr dirty="0"/>
              <a:t>Discuss at your tables</a:t>
            </a:r>
            <a:r>
              <a:rPr lang="en-US" dirty="0"/>
              <a:t> – Case #2</a:t>
            </a:r>
            <a:endParaRPr dirty="0"/>
          </a:p>
        </p:txBody>
      </p:sp>
      <p:sp>
        <p:nvSpPr>
          <p:cNvPr id="315" name="Text Placeholder 2"/>
          <p:cNvSpPr txBox="1">
            <a:spLocks noGrp="1"/>
          </p:cNvSpPr>
          <p:nvPr>
            <p:ph type="body" sz="half" idx="1"/>
          </p:nvPr>
        </p:nvSpPr>
        <p:spPr>
          <a:xfrm>
            <a:off x="4038600" y="1600200"/>
            <a:ext cx="4827070" cy="4409916"/>
          </a:xfrm>
          <a:prstGeom prst="rect">
            <a:avLst/>
          </a:prstGeom>
        </p:spPr>
        <p:txBody>
          <a:bodyPr/>
          <a:lstStyle/>
          <a:p>
            <a:pPr>
              <a:spcBef>
                <a:spcPts val="0"/>
              </a:spcBef>
              <a:buSzTx/>
              <a:buNone/>
              <a:defRPr i="1"/>
            </a:pPr>
            <a:r>
              <a:rPr dirty="0"/>
              <a:t>	</a:t>
            </a:r>
            <a:r>
              <a:rPr sz="2200" dirty="0"/>
              <a:t>It is 5:00pm and several MDs in a shared practice are still seeing patients and working in their offices. A young MD finishes h</a:t>
            </a:r>
            <a:r>
              <a:rPr lang="en-CA" sz="2200" dirty="0"/>
              <a:t>is</a:t>
            </a:r>
            <a:r>
              <a:rPr sz="2200" dirty="0"/>
              <a:t> afternoon clinic and h</a:t>
            </a:r>
            <a:r>
              <a:rPr lang="en-CA" sz="2200" dirty="0"/>
              <a:t>is</a:t>
            </a:r>
            <a:r>
              <a:rPr sz="2200" dirty="0"/>
              <a:t> chart review with the learner.  </a:t>
            </a:r>
            <a:r>
              <a:rPr lang="en-CA" sz="2200" dirty="0"/>
              <a:t>H</a:t>
            </a:r>
            <a:r>
              <a:rPr sz="2200" dirty="0"/>
              <a:t>e knows he could stay longer to complete notes, but states to </a:t>
            </a:r>
            <a:r>
              <a:rPr lang="en-CA" sz="2200" dirty="0"/>
              <a:t>the</a:t>
            </a:r>
            <a:r>
              <a:rPr sz="2200" dirty="0"/>
              <a:t> learner </a:t>
            </a:r>
            <a:r>
              <a:rPr lang="en-CA" sz="2200" dirty="0"/>
              <a:t>that h</a:t>
            </a:r>
            <a:r>
              <a:rPr sz="2200" dirty="0"/>
              <a:t>e is leaving to get home to h</a:t>
            </a:r>
            <a:r>
              <a:rPr lang="en-CA" sz="2200" dirty="0"/>
              <a:t>is</a:t>
            </a:r>
            <a:r>
              <a:rPr sz="2200" dirty="0"/>
              <a:t> family and will come in early tomorrow to finish.</a:t>
            </a:r>
            <a:r>
              <a:rPr sz="2400" dirty="0">
                <a:solidFill>
                  <a:srgbClr val="FF0000"/>
                </a:solidFill>
              </a:rPr>
              <a:t> </a:t>
            </a:r>
          </a:p>
        </p:txBody>
      </p:sp>
      <p:pic>
        <p:nvPicPr>
          <p:cNvPr id="316" name="Picture 2" descr="Picture 2"/>
          <p:cNvPicPr>
            <a:picLocks noChangeAspect="1"/>
          </p:cNvPicPr>
          <p:nvPr/>
        </p:nvPicPr>
        <p:blipFill>
          <a:blip r:embed="rId3" cstate="print"/>
          <a:stretch>
            <a:fillRect/>
          </a:stretch>
        </p:blipFill>
        <p:spPr>
          <a:xfrm>
            <a:off x="144379" y="2035175"/>
            <a:ext cx="4189232" cy="25272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6F8F4A"/>
                </a:solidFill>
              </a:rPr>
              <a:t>Questions to Discuss in Groups</a:t>
            </a:r>
          </a:p>
        </p:txBody>
      </p:sp>
      <p:sp>
        <p:nvSpPr>
          <p:cNvPr id="3" name="Text Placeholder 2"/>
          <p:cNvSpPr>
            <a:spLocks noGrp="1"/>
          </p:cNvSpPr>
          <p:nvPr>
            <p:ph type="body" idx="1"/>
          </p:nvPr>
        </p:nvSpPr>
        <p:spPr/>
        <p:txBody>
          <a:bodyPr/>
          <a:lstStyle/>
          <a:p>
            <a:pPr marL="228600" indent="-228600">
              <a:spcBef>
                <a:spcPts val="0"/>
              </a:spcBef>
              <a:buSzTx/>
              <a:buFontTx/>
              <a:buAutoNum type="arabicPeriod"/>
              <a:defRPr i="1">
                <a:solidFill>
                  <a:srgbClr val="FF0000"/>
                </a:solidFill>
              </a:defRPr>
            </a:pPr>
            <a:r>
              <a:rPr lang="en-US" i="1" dirty="0">
                <a:solidFill>
                  <a:schemeClr val="bg2"/>
                </a:solidFill>
              </a:rPr>
              <a:t>What stands out in these cases?</a:t>
            </a:r>
          </a:p>
          <a:p>
            <a:pPr marL="228600" indent="-228600">
              <a:spcBef>
                <a:spcPts val="0"/>
              </a:spcBef>
              <a:buSzTx/>
              <a:buFontTx/>
              <a:buAutoNum type="arabicPeriod"/>
              <a:defRPr i="1">
                <a:solidFill>
                  <a:srgbClr val="FF0000"/>
                </a:solidFill>
              </a:defRPr>
            </a:pPr>
            <a:endParaRPr lang="en-US" i="1" dirty="0">
              <a:solidFill>
                <a:schemeClr val="bg2"/>
              </a:solidFill>
            </a:endParaRPr>
          </a:p>
          <a:p>
            <a:pPr marL="228600" indent="-228600">
              <a:spcBef>
                <a:spcPts val="0"/>
              </a:spcBef>
              <a:buSzTx/>
              <a:buFontTx/>
              <a:buAutoNum type="arabicPeriod"/>
              <a:defRPr i="1">
                <a:solidFill>
                  <a:srgbClr val="FF0000"/>
                </a:solidFill>
              </a:defRPr>
            </a:pPr>
            <a:r>
              <a:rPr lang="en-US" i="1" dirty="0">
                <a:solidFill>
                  <a:schemeClr val="bg2"/>
                </a:solidFill>
              </a:rPr>
              <a:t>What does the learner take away in these cases? </a:t>
            </a:r>
          </a:p>
          <a:p>
            <a:pPr marL="228600" indent="-228600">
              <a:spcBef>
                <a:spcPts val="0"/>
              </a:spcBef>
              <a:buSzTx/>
              <a:buFontTx/>
              <a:buAutoNum type="arabicPeriod"/>
              <a:defRPr i="1">
                <a:solidFill>
                  <a:srgbClr val="FF0000"/>
                </a:solidFill>
              </a:defRPr>
            </a:pPr>
            <a:endParaRPr lang="en-US" i="1" dirty="0">
              <a:solidFill>
                <a:schemeClr val="bg2"/>
              </a:solidFill>
            </a:endParaRPr>
          </a:p>
          <a:p>
            <a:pPr marL="228600" indent="-228600">
              <a:spcBef>
                <a:spcPts val="0"/>
              </a:spcBef>
              <a:buSzTx/>
              <a:buFontTx/>
              <a:buAutoNum type="arabicPeriod"/>
              <a:defRPr i="1">
                <a:solidFill>
                  <a:srgbClr val="FF0000"/>
                </a:solidFill>
              </a:defRPr>
            </a:pPr>
            <a:r>
              <a:rPr lang="en-US" i="1" dirty="0">
                <a:solidFill>
                  <a:schemeClr val="bg2"/>
                </a:solidFill>
              </a:rPr>
              <a:t>How is the message delivered in each case?</a:t>
            </a:r>
          </a:p>
          <a:p>
            <a:endParaRPr lang="en-US" dirty="0">
              <a:solidFill>
                <a:schemeClr val="bg2"/>
              </a:solidFill>
            </a:endParaRPr>
          </a:p>
        </p:txBody>
      </p:sp>
    </p:spTree>
    <p:extLst>
      <p:ext uri="{BB962C8B-B14F-4D97-AF65-F5344CB8AC3E}">
        <p14:creationId xmlns:p14="http://schemas.microsoft.com/office/powerpoint/2010/main" val="422736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rawing of a cartoon character&#10;&#10;Description automatically generated">
            <a:extLst>
              <a:ext uri="{FF2B5EF4-FFF2-40B4-BE49-F238E27FC236}">
                <a16:creationId xmlns:a16="http://schemas.microsoft.com/office/drawing/2014/main" id="{96B07F08-0D23-46C7-8658-BB4D2CD3A27F}"/>
              </a:ext>
            </a:extLst>
          </p:cNvPr>
          <p:cNvPicPr>
            <a:picLocks noChangeAspect="1"/>
          </p:cNvPicPr>
          <p:nvPr/>
        </p:nvPicPr>
        <p:blipFill rotWithShape="1">
          <a:blip r:embed="rId2">
            <a:extLst>
              <a:ext uri="{28A0092B-C50C-407E-A947-70E740481C1C}">
                <a14:useLocalDpi xmlns:a14="http://schemas.microsoft.com/office/drawing/2010/main" val="0"/>
              </a:ext>
            </a:extLst>
          </a:blip>
          <a:srcRect l="5342" t="310" r="5342" b="-1"/>
          <a:stretch/>
        </p:blipFill>
        <p:spPr>
          <a:xfrm>
            <a:off x="-17417" y="-1"/>
            <a:ext cx="9161417" cy="5817159"/>
          </a:xfrm>
          <a:prstGeom prst="rect">
            <a:avLst/>
          </a:prstGeom>
        </p:spPr>
      </p:pic>
      <p:sp>
        <p:nvSpPr>
          <p:cNvPr id="320" name="Title 1"/>
          <p:cNvSpPr txBox="1">
            <a:spLocks noGrp="1"/>
          </p:cNvSpPr>
          <p:nvPr>
            <p:ph type="title"/>
          </p:nvPr>
        </p:nvSpPr>
        <p:spPr>
          <a:xfrm>
            <a:off x="457200" y="-1"/>
            <a:ext cx="8229600" cy="1003831"/>
          </a:xfrm>
          <a:prstGeom prst="rect">
            <a:avLst/>
          </a:prstGeom>
        </p:spPr>
        <p:txBody>
          <a:bodyPr/>
          <a:lstStyle>
            <a:lvl1pPr algn="l">
              <a:defRPr b="1">
                <a:solidFill>
                  <a:srgbClr val="6F8F4A"/>
                </a:solidFill>
              </a:defRPr>
            </a:lvl1pPr>
          </a:lstStyle>
          <a:p>
            <a:r>
              <a:t>Group Debrief</a:t>
            </a:r>
          </a:p>
        </p:txBody>
      </p:sp>
      <p:pic>
        <p:nvPicPr>
          <p:cNvPr id="3" name="Picture 2" descr="A picture containing drawing&#10;&#10;Description automatically generated">
            <a:extLst>
              <a:ext uri="{FF2B5EF4-FFF2-40B4-BE49-F238E27FC236}">
                <a16:creationId xmlns:a16="http://schemas.microsoft.com/office/drawing/2014/main" id="{ACCB8F3D-565A-4468-BF48-50AFC2ED15FA}"/>
              </a:ext>
            </a:extLst>
          </p:cNvPr>
          <p:cNvPicPr>
            <a:picLocks noChangeAspect="1"/>
          </p:cNvPicPr>
          <p:nvPr/>
        </p:nvPicPr>
        <p:blipFill>
          <a:blip r:embed="rId3" cstate="print">
            <a:alphaModFix/>
            <a:extLst>
              <a:ext uri="{BEBA8EAE-BF5A-486C-A8C5-ECC9F3942E4B}">
                <a14:imgProps xmlns:a14="http://schemas.microsoft.com/office/drawing/2010/main">
                  <a14:imgLayer r:embed="rId4">
                    <a14:imgEffect>
                      <a14:backgroundRemoval t="8438" b="90000" l="5208" r="94948">
                        <a14:foregroundMark x1="9531" y1="44844" x2="18594" y2="47734"/>
                        <a14:foregroundMark x1="18594" y1="47734" x2="24115" y2="46563"/>
                        <a14:foregroundMark x1="55208" y1="13359" x2="52396" y2="8438"/>
                        <a14:foregroundMark x1="84063" y1="43438" x2="94948" y2="46797"/>
                        <a14:foregroundMark x1="20104" y1="44609" x2="5208" y2="50156"/>
                      </a14:backgroundRemoval>
                    </a14:imgEffect>
                  </a14:imgLayer>
                </a14:imgProps>
              </a:ext>
              <a:ext uri="{28A0092B-C50C-407E-A947-70E740481C1C}">
                <a14:useLocalDpi xmlns:a14="http://schemas.microsoft.com/office/drawing/2010/main" val="0"/>
              </a:ext>
            </a:extLst>
          </a:blip>
          <a:stretch>
            <a:fillRect/>
          </a:stretch>
        </p:blipFill>
        <p:spPr>
          <a:xfrm>
            <a:off x="609600" y="488851"/>
            <a:ext cx="7543800" cy="4185920"/>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Content Placeholder 4" descr="Content Placeholder 4"/>
          <p:cNvPicPr>
            <a:picLocks noChangeAspect="1"/>
          </p:cNvPicPr>
          <p:nvPr/>
        </p:nvPicPr>
        <p:blipFill>
          <a:blip r:embed="rId3" cstate="print"/>
          <a:stretch>
            <a:fillRect/>
          </a:stretch>
        </p:blipFill>
        <p:spPr>
          <a:xfrm>
            <a:off x="2895600" y="116883"/>
            <a:ext cx="6112935" cy="5379043"/>
          </a:xfrm>
          <a:prstGeom prst="rect">
            <a:avLst/>
          </a:prstGeom>
          <a:ln w="12700">
            <a:miter lim="400000"/>
          </a:ln>
        </p:spPr>
      </p:pic>
      <p:sp>
        <p:nvSpPr>
          <p:cNvPr id="324" name="Title 1"/>
          <p:cNvSpPr txBox="1">
            <a:spLocks noGrp="1"/>
          </p:cNvSpPr>
          <p:nvPr>
            <p:ph type="title"/>
          </p:nvPr>
        </p:nvSpPr>
        <p:spPr>
          <a:xfrm>
            <a:off x="240488" y="1447800"/>
            <a:ext cx="2460378" cy="3499781"/>
          </a:xfrm>
          <a:prstGeom prst="rect">
            <a:avLst/>
          </a:prstGeom>
        </p:spPr>
        <p:txBody>
          <a:bodyPr/>
          <a:lstStyle/>
          <a:p>
            <a:pPr defTabSz="658368">
              <a:defRPr sz="1800" b="1" i="1"/>
            </a:pPr>
            <a:br>
              <a:rPr dirty="0"/>
            </a:br>
            <a:br>
              <a:rPr dirty="0"/>
            </a:br>
            <a:br>
              <a:rPr dirty="0"/>
            </a:br>
            <a:r>
              <a:rPr sz="1944" dirty="0"/>
              <a:t>“a set of influences that function at the level of organizational structure and culture”</a:t>
            </a:r>
            <a:br>
              <a:rPr sz="1944" dirty="0"/>
            </a:br>
            <a:br>
              <a:rPr sz="1944" dirty="0"/>
            </a:br>
            <a:r>
              <a:rPr sz="1368" b="0" dirty="0"/>
              <a:t>Frederic </a:t>
            </a:r>
            <a:r>
              <a:rPr sz="1368" b="0" dirty="0" err="1"/>
              <a:t>Hafferty</a:t>
            </a:r>
            <a:br>
              <a:rPr sz="1368" b="0" dirty="0"/>
            </a:br>
            <a:br>
              <a:rPr sz="1368" b="0" dirty="0"/>
            </a:br>
            <a:endParaRPr sz="1368" b="0" dirty="0"/>
          </a:p>
        </p:txBody>
      </p:sp>
      <p:sp>
        <p:nvSpPr>
          <p:cNvPr id="325" name="TextBox 9"/>
          <p:cNvSpPr txBox="1"/>
          <p:nvPr/>
        </p:nvSpPr>
        <p:spPr>
          <a:xfrm>
            <a:off x="135467" y="245533"/>
            <a:ext cx="2751666" cy="10566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200" b="1">
                <a:solidFill>
                  <a:srgbClr val="6F8F4A"/>
                </a:solidFill>
                <a:latin typeface="+mn-lt"/>
                <a:ea typeface="+mn-ea"/>
                <a:cs typeface="+mn-cs"/>
                <a:sym typeface="Helvetica"/>
              </a:defRPr>
            </a:lvl1pPr>
          </a:lstStyle>
          <a:p>
            <a:r>
              <a:rPr dirty="0"/>
              <a:t>The Hidden Curriculum</a:t>
            </a:r>
          </a:p>
        </p:txBody>
      </p:sp>
      <p:sp>
        <p:nvSpPr>
          <p:cNvPr id="326" name="Rectangle 1"/>
          <p:cNvSpPr txBox="1"/>
          <p:nvPr/>
        </p:nvSpPr>
        <p:spPr>
          <a:xfrm>
            <a:off x="2331719" y="2967334"/>
            <a:ext cx="4480562" cy="370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i="1">
                <a:latin typeface="+mn-lt"/>
                <a:ea typeface="+mn-ea"/>
                <a:cs typeface="+mn-cs"/>
                <a:sym typeface="Helvetica"/>
              </a:defRPr>
            </a:lvl1pPr>
          </a:lstStyle>
          <a:p>
            <a:r>
              <a:t>“</a:t>
            </a:r>
          </a:p>
        </p:txBody>
      </p:sp>
      <p:sp>
        <p:nvSpPr>
          <p:cNvPr id="2" name="TextBox 1">
            <a:extLst>
              <a:ext uri="{FF2B5EF4-FFF2-40B4-BE49-F238E27FC236}">
                <a16:creationId xmlns:a16="http://schemas.microsoft.com/office/drawing/2014/main" id="{1A97FCE6-CDB9-4773-AA6E-4BFBB0475640}"/>
              </a:ext>
            </a:extLst>
          </p:cNvPr>
          <p:cNvSpPr txBox="1"/>
          <p:nvPr/>
        </p:nvSpPr>
        <p:spPr>
          <a:xfrm>
            <a:off x="685800" y="5495926"/>
            <a:ext cx="8322735"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r"/>
            <a:r>
              <a:rPr kumimoji="0" lang="en-US" sz="1100" b="0" i="0" u="none" strike="noStrike" cap="none" spc="0" normalizeH="0" baseline="0" dirty="0">
                <a:ln>
                  <a:noFill/>
                </a:ln>
                <a:solidFill>
                  <a:srgbClr val="000000"/>
                </a:solidFill>
                <a:effectLst/>
                <a:uFillTx/>
                <a:latin typeface="+mj-lt"/>
                <a:ea typeface="+mj-ea"/>
                <a:cs typeface="+mj-cs"/>
                <a:sym typeface="Calibri"/>
              </a:rPr>
              <a:t>Image from </a:t>
            </a:r>
            <a:r>
              <a:rPr kumimoji="0" lang="en-US" sz="1100" b="0" i="0" u="none" strike="noStrike" cap="none" spc="0" normalizeH="0" baseline="0" dirty="0">
                <a:ln>
                  <a:noFill/>
                </a:ln>
                <a:solidFill>
                  <a:srgbClr val="000000"/>
                </a:solidFill>
                <a:effectLst/>
                <a:uFillTx/>
                <a:latin typeface="+mj-lt"/>
                <a:ea typeface="+mj-ea"/>
                <a:cs typeface="+mj-cs"/>
                <a:sym typeface="Calibri"/>
                <a:hlinkClick r:id="rId4"/>
              </a:rPr>
              <a:t>My </a:t>
            </a:r>
            <a:r>
              <a:rPr kumimoji="0" lang="en-US" sz="1100" b="0" i="0" u="none" strike="noStrike" cap="none" spc="0" normalizeH="0" baseline="0" dirty="0" err="1">
                <a:ln>
                  <a:noFill/>
                </a:ln>
                <a:solidFill>
                  <a:srgbClr val="000000"/>
                </a:solidFill>
                <a:effectLst/>
                <a:uFillTx/>
                <a:latin typeface="+mj-lt"/>
                <a:ea typeface="+mj-ea"/>
                <a:cs typeface="+mj-cs"/>
                <a:sym typeface="Calibri"/>
                <a:hlinkClick r:id="rId4"/>
              </a:rPr>
              <a:t>Aspergers</a:t>
            </a:r>
            <a:r>
              <a:rPr kumimoji="0" lang="en-US" sz="1100" b="0" i="0" u="none" strike="noStrike" cap="none" spc="0" normalizeH="0" baseline="0" dirty="0">
                <a:ln>
                  <a:noFill/>
                </a:ln>
                <a:solidFill>
                  <a:srgbClr val="000000"/>
                </a:solidFill>
                <a:effectLst/>
                <a:uFillTx/>
                <a:latin typeface="+mj-lt"/>
                <a:ea typeface="+mj-ea"/>
                <a:cs typeface="+mj-cs"/>
                <a:sym typeface="Calibri"/>
                <a:hlinkClick r:id="rId4"/>
              </a:rPr>
              <a:t> Child</a:t>
            </a:r>
            <a:endParaRPr kumimoji="0" lang="en-US" sz="1100" b="0" i="0" u="none" strike="noStrike" cap="none" spc="0" normalizeH="0" baseline="0" dirty="0">
              <a:ln>
                <a:noFill/>
              </a:ln>
              <a:solidFill>
                <a:srgbClr val="002A5C"/>
              </a:solidFill>
              <a:effectLst/>
              <a:uFillTx/>
              <a:latin typeface="+mj-lt"/>
              <a:ea typeface="+mj-ea"/>
              <a:cs typeface="+mj-cs"/>
              <a:sym typeface="Calibri"/>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2A5C"/>
      </a:dk1>
      <a:lt1>
        <a:srgbClr val="FFFFFF"/>
      </a:lt1>
      <a:dk2>
        <a:srgbClr val="A7A7A7"/>
      </a:dk2>
      <a:lt2>
        <a:srgbClr val="535353"/>
      </a:lt2>
      <a:accent1>
        <a:srgbClr val="E31837"/>
      </a:accent1>
      <a:accent2>
        <a:srgbClr val="008BB0"/>
      </a:accent2>
      <a:accent3>
        <a:srgbClr val="7BA4D9"/>
      </a:accent3>
      <a:accent4>
        <a:srgbClr val="CECFCB"/>
      </a:accent4>
      <a:accent5>
        <a:srgbClr val="EACACD"/>
      </a:accent5>
      <a:accent6>
        <a:srgbClr val="DAE5CD"/>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31837"/>
      </a:accent1>
      <a:accent2>
        <a:srgbClr val="008BB0"/>
      </a:accent2>
      <a:accent3>
        <a:srgbClr val="7BA4D9"/>
      </a:accent3>
      <a:accent4>
        <a:srgbClr val="CECFCB"/>
      </a:accent4>
      <a:accent5>
        <a:srgbClr val="EACACD"/>
      </a:accent5>
      <a:accent6>
        <a:srgbClr val="DAE5CD"/>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2A5C"/>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A320DFE9C0564384708C38D4BBF491" ma:contentTypeVersion="10" ma:contentTypeDescription="Create a new document." ma:contentTypeScope="" ma:versionID="46e89dfb58ec6229b838e2a40758c948">
  <xsd:schema xmlns:xsd="http://www.w3.org/2001/XMLSchema" xmlns:xs="http://www.w3.org/2001/XMLSchema" xmlns:p="http://schemas.microsoft.com/office/2006/metadata/properties" xmlns:ns3="f22ff341-ce73-4512-b11b-9b345c634429" targetNamespace="http://schemas.microsoft.com/office/2006/metadata/properties" ma:root="true" ma:fieldsID="f0279d5dd31a4dbc6dbefcefc6a38863" ns3:_="">
    <xsd:import namespace="f22ff341-ce73-4512-b11b-9b345c63442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ff341-ce73-4512-b11b-9b345c634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4E617A-D6FC-4464-9A0D-234C27EADA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2ff341-ce73-4512-b11b-9b345c6344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63FCD5-3880-482E-AE73-AF6BEC20BD8B}">
  <ds:schemaRefs>
    <ds:schemaRef ds:uri="http://schemas.microsoft.com/sharepoint/v3/contenttype/forms"/>
  </ds:schemaRefs>
</ds:datastoreItem>
</file>

<file path=customXml/itemProps3.xml><?xml version="1.0" encoding="utf-8"?>
<ds:datastoreItem xmlns:ds="http://schemas.openxmlformats.org/officeDocument/2006/customXml" ds:itemID="{761256CC-6482-474F-877F-4F035D0C0205}">
  <ds:schemaRefs>
    <ds:schemaRef ds:uri="http://schemas.microsoft.com/office/infopath/2007/PartnerControls"/>
    <ds:schemaRef ds:uri="http://purl.org/dc/elements/1.1/"/>
    <ds:schemaRef ds:uri="http://schemas.microsoft.com/office/2006/metadata/properties"/>
    <ds:schemaRef ds:uri="f22ff341-ce73-4512-b11b-9b345c634429"/>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3711</TotalTime>
  <Words>4842</Words>
  <Application>Microsoft Office PowerPoint</Application>
  <PresentationFormat>On-screen Show (4:3)</PresentationFormat>
  <Paragraphs>371</Paragraphs>
  <Slides>38</Slides>
  <Notes>24</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Wingdings</vt:lpstr>
      <vt:lpstr>Office Theme</vt:lpstr>
      <vt:lpstr>Uncovering the ‘Hidden’ Curriculum DFCM Faculty Development Committee 2019-2020</vt:lpstr>
      <vt:lpstr>Session Goal</vt:lpstr>
      <vt:lpstr>Important to remember</vt:lpstr>
      <vt:lpstr>Learning Objectives</vt:lpstr>
      <vt:lpstr>Discuss at your tables – Case #1</vt:lpstr>
      <vt:lpstr>Discuss at your tables – Case #2</vt:lpstr>
      <vt:lpstr>Questions to Discuss in Groups</vt:lpstr>
      <vt:lpstr>Group Debrief</vt:lpstr>
      <vt:lpstr>   “a set of influences that function at the level of organizational structure and culture”  Frederic Hafferty  </vt:lpstr>
      <vt:lpstr>Sources of HC</vt:lpstr>
      <vt:lpstr>PowerPoint Presentation</vt:lpstr>
      <vt:lpstr>PowerPoint Presentation</vt:lpstr>
      <vt:lpstr>PowerPoint Presentation</vt:lpstr>
      <vt:lpstr>PowerPoint Presentation</vt:lpstr>
      <vt:lpstr>Negative Impact of the HC</vt:lpstr>
      <vt:lpstr>Negative Impact of the HC</vt:lpstr>
      <vt:lpstr>Positive Impact of the HC</vt:lpstr>
      <vt:lpstr>How do we manage the HC?</vt:lpstr>
      <vt:lpstr>How do we manage the HC?</vt:lpstr>
      <vt:lpstr>How do we manage the HC?</vt:lpstr>
      <vt:lpstr>How do we manage the HC?</vt:lpstr>
      <vt:lpstr>Using the Reflective Competency Curriculum with Case #1</vt:lpstr>
      <vt:lpstr>Priming</vt:lpstr>
      <vt:lpstr>Noticing</vt:lpstr>
      <vt:lpstr>Processing (or Guided Reflection)</vt:lpstr>
      <vt:lpstr>Choosing</vt:lpstr>
      <vt:lpstr>How do we manage the HC?</vt:lpstr>
      <vt:lpstr>Identifying hidden values</vt:lpstr>
      <vt:lpstr>PowerPoint Presentation</vt:lpstr>
      <vt:lpstr>Other examples of managing the HC</vt:lpstr>
      <vt:lpstr>HC Field Note - Professional</vt:lpstr>
      <vt:lpstr>Session Mini Quiz</vt:lpstr>
      <vt:lpstr>Session Mini Quiz</vt:lpstr>
      <vt:lpstr>Snowball Activity</vt:lpstr>
      <vt:lpstr>PowerPoint Presentation</vt:lpstr>
      <vt:lpstr>Hidden Curriculum – 1 page summary</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Uncovering the ‘Hidden’ Curriculum</dc:title>
  <dc:creator>RAY'S ASUS LAPTOP</dc:creator>
  <cp:lastModifiedBy>Melissa Corrente</cp:lastModifiedBy>
  <cp:revision>215</cp:revision>
  <dcterms:modified xsi:type="dcterms:W3CDTF">2024-03-04T19:03:14Z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0x0101005FA320DFE9C0564384708C38D4BBF491</vt:lpwstr>
  </property>
</Properties>
</file>